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32"/>
  </p:notesMasterIdLst>
  <p:handoutMasterIdLst>
    <p:handoutMasterId r:id="rId33"/>
  </p:handoutMasterIdLst>
  <p:sldIdLst>
    <p:sldId id="364" r:id="rId5"/>
    <p:sldId id="259" r:id="rId6"/>
    <p:sldId id="366" r:id="rId7"/>
    <p:sldId id="279" r:id="rId8"/>
    <p:sldId id="268" r:id="rId9"/>
    <p:sldId id="263" r:id="rId10"/>
    <p:sldId id="260" r:id="rId11"/>
    <p:sldId id="374" r:id="rId12"/>
    <p:sldId id="375" r:id="rId13"/>
    <p:sldId id="371" r:id="rId14"/>
    <p:sldId id="372" r:id="rId15"/>
    <p:sldId id="381" r:id="rId16"/>
    <p:sldId id="370" r:id="rId17"/>
    <p:sldId id="379" r:id="rId18"/>
    <p:sldId id="378" r:id="rId19"/>
    <p:sldId id="380" r:id="rId20"/>
    <p:sldId id="383" r:id="rId21"/>
    <p:sldId id="384" r:id="rId22"/>
    <p:sldId id="385" r:id="rId23"/>
    <p:sldId id="386" r:id="rId24"/>
    <p:sldId id="373" r:id="rId25"/>
    <p:sldId id="376" r:id="rId26"/>
    <p:sldId id="377" r:id="rId27"/>
    <p:sldId id="269" r:id="rId28"/>
    <p:sldId id="361" r:id="rId29"/>
    <p:sldId id="264" r:id="rId30"/>
    <p:sldId id="387" r:id="rId3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70" autoAdjust="0"/>
  </p:normalViewPr>
  <p:slideViewPr>
    <p:cSldViewPr showGuides="1">
      <p:cViewPr varScale="1">
        <p:scale>
          <a:sx n="55" d="100"/>
          <a:sy n="55" d="100"/>
        </p:scale>
        <p:origin x="597" y="4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1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E163A-4AEE-49E7-ACEE-C3A1510CCC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BD7219-291A-4645-B4DD-A77CB464879E}">
      <dgm:prSet/>
      <dgm:spPr>
        <a:solidFill>
          <a:srgbClr val="FFFF00"/>
        </a:solidFill>
      </dgm:spPr>
      <dgm:t>
        <a:bodyPr/>
        <a:lstStyle/>
        <a:p>
          <a:pPr algn="l"/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1. Connecting</a:t>
          </a:r>
        </a:p>
      </dgm:t>
    </dgm:pt>
    <dgm:pt modelId="{3C74A311-6E01-4D2E-B356-A4358EB0C782}" type="parTrans" cxnId="{D95F8109-A1CE-4633-B070-D9938D3291FB}">
      <dgm:prSet/>
      <dgm:spPr/>
      <dgm:t>
        <a:bodyPr/>
        <a:lstStyle/>
        <a:p>
          <a:endParaRPr lang="en-US"/>
        </a:p>
      </dgm:t>
    </dgm:pt>
    <dgm:pt modelId="{10A28E6A-0C1B-4003-84A9-D05D05CAF569}" type="sibTrans" cxnId="{D95F8109-A1CE-4633-B070-D9938D3291FB}">
      <dgm:prSet/>
      <dgm:spPr/>
      <dgm:t>
        <a:bodyPr/>
        <a:lstStyle/>
        <a:p>
          <a:endParaRPr lang="en-US"/>
        </a:p>
      </dgm:t>
    </dgm:pt>
    <dgm:pt modelId="{817C999E-8D9D-4CC4-9BE3-04C78642F00B}">
      <dgm:prSet/>
      <dgm:spPr>
        <a:solidFill>
          <a:srgbClr val="92D050"/>
        </a:solidFill>
      </dgm:spPr>
      <dgm:t>
        <a:bodyPr/>
        <a:lstStyle/>
        <a:p>
          <a:pPr algn="l"/>
          <a:r>
            <a: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2. Creating</a:t>
          </a:r>
        </a:p>
      </dgm:t>
    </dgm:pt>
    <dgm:pt modelId="{38933BA4-5C4E-4C20-9A82-9C39B9121F29}" type="parTrans" cxnId="{97C049E4-5899-4FCD-AA12-8A2C951597F9}">
      <dgm:prSet/>
      <dgm:spPr/>
      <dgm:t>
        <a:bodyPr/>
        <a:lstStyle/>
        <a:p>
          <a:endParaRPr lang="en-US"/>
        </a:p>
      </dgm:t>
    </dgm:pt>
    <dgm:pt modelId="{66139767-D5FE-4930-956E-ED06BCB288D0}" type="sibTrans" cxnId="{97C049E4-5899-4FCD-AA12-8A2C951597F9}">
      <dgm:prSet/>
      <dgm:spPr/>
      <dgm:t>
        <a:bodyPr/>
        <a:lstStyle/>
        <a:p>
          <a:endParaRPr lang="en-US"/>
        </a:p>
      </dgm:t>
    </dgm:pt>
    <dgm:pt modelId="{DB12BCF6-CB49-4F5C-9731-87564A54991B}">
      <dgm:prSet/>
      <dgm:spPr/>
      <dgm:t>
        <a:bodyPr/>
        <a:lstStyle/>
        <a:p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Power BI Visuals / Apps</a:t>
          </a:r>
        </a:p>
      </dgm:t>
    </dgm:pt>
    <dgm:pt modelId="{0F8FAD70-57F6-4186-B7A0-2C8C18E38EB2}" type="parTrans" cxnId="{49AAB897-1C97-4B6B-8AD4-255B8B95BF99}">
      <dgm:prSet/>
      <dgm:spPr/>
      <dgm:t>
        <a:bodyPr/>
        <a:lstStyle/>
        <a:p>
          <a:endParaRPr lang="en-US"/>
        </a:p>
      </dgm:t>
    </dgm:pt>
    <dgm:pt modelId="{3F24C355-E523-4D19-AFB0-D1CD99CEC385}" type="sibTrans" cxnId="{49AAB897-1C97-4B6B-8AD4-255B8B95BF99}">
      <dgm:prSet/>
      <dgm:spPr/>
      <dgm:t>
        <a:bodyPr/>
        <a:lstStyle/>
        <a:p>
          <a:endParaRPr lang="en-US"/>
        </a:p>
      </dgm:t>
    </dgm:pt>
    <dgm:pt modelId="{13010256-D77D-4229-80C2-A2F3F7F985C1}">
      <dgm:prSet/>
      <dgm:spPr>
        <a:solidFill>
          <a:srgbClr val="FF0000"/>
        </a:solidFill>
      </dgm:spPr>
      <dgm:t>
        <a:bodyPr/>
        <a:lstStyle/>
        <a:p>
          <a:pPr algn="l"/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 Sharing / Security</a:t>
          </a:r>
        </a:p>
      </dgm:t>
    </dgm:pt>
    <dgm:pt modelId="{0C05E566-3061-4CAF-8A37-9777A617C57F}" type="parTrans" cxnId="{C697F7CC-10AC-4935-A5FF-BD9B77A49BB5}">
      <dgm:prSet/>
      <dgm:spPr/>
      <dgm:t>
        <a:bodyPr/>
        <a:lstStyle/>
        <a:p>
          <a:endParaRPr lang="en-US"/>
        </a:p>
      </dgm:t>
    </dgm:pt>
    <dgm:pt modelId="{40C8CC09-11F9-477C-A91E-DDE3912A1550}" type="sibTrans" cxnId="{C697F7CC-10AC-4935-A5FF-BD9B77A49BB5}">
      <dgm:prSet/>
      <dgm:spPr/>
      <dgm:t>
        <a:bodyPr/>
        <a:lstStyle/>
        <a:p>
          <a:endParaRPr lang="en-US"/>
        </a:p>
      </dgm:t>
    </dgm:pt>
    <dgm:pt modelId="{BB3A2C91-2C83-4E6E-8766-CC35F1C2A603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Sharing with other users</a:t>
          </a:r>
        </a:p>
      </dgm:t>
    </dgm:pt>
    <dgm:pt modelId="{10171464-71AB-48A6-841E-D570B865C8AF}" type="parTrans" cxnId="{E63C4F51-1FAF-471A-9987-EE9798C15311}">
      <dgm:prSet/>
      <dgm:spPr/>
      <dgm:t>
        <a:bodyPr/>
        <a:lstStyle/>
        <a:p>
          <a:endParaRPr lang="en-US"/>
        </a:p>
      </dgm:t>
    </dgm:pt>
    <dgm:pt modelId="{796DD0C1-EBB2-4D96-B638-7CF203FDBC12}" type="sibTrans" cxnId="{E63C4F51-1FAF-471A-9987-EE9798C15311}">
      <dgm:prSet/>
      <dgm:spPr/>
      <dgm:t>
        <a:bodyPr/>
        <a:lstStyle/>
        <a:p>
          <a:endParaRPr lang="en-US"/>
        </a:p>
      </dgm:t>
    </dgm:pt>
    <dgm:pt modelId="{E8ED22AA-4960-4E69-AF30-4FB863442490}">
      <dgm:prSet/>
      <dgm:spPr>
        <a:solidFill>
          <a:srgbClr val="00B0F0"/>
        </a:solidFill>
      </dgm:spPr>
      <dgm:t>
        <a:bodyPr/>
        <a:lstStyle/>
        <a:p>
          <a:pPr algn="l"/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4. Embedding</a:t>
          </a:r>
        </a:p>
      </dgm:t>
    </dgm:pt>
    <dgm:pt modelId="{53AB5AEC-DB45-4316-A765-DEDBF927B9BC}" type="parTrans" cxnId="{BBC263D5-ADE4-4B70-996B-4AA42B0AAAF1}">
      <dgm:prSet/>
      <dgm:spPr/>
      <dgm:t>
        <a:bodyPr/>
        <a:lstStyle/>
        <a:p>
          <a:endParaRPr lang="en-US"/>
        </a:p>
      </dgm:t>
    </dgm:pt>
    <dgm:pt modelId="{F63FF94A-E2E5-4DAF-B9FD-9AAB497B38FB}" type="sibTrans" cxnId="{BBC263D5-ADE4-4B70-996B-4AA42B0AAAF1}">
      <dgm:prSet/>
      <dgm:spPr/>
      <dgm:t>
        <a:bodyPr/>
        <a:lstStyle/>
        <a:p>
          <a:endParaRPr lang="en-US"/>
        </a:p>
      </dgm:t>
    </dgm:pt>
    <dgm:pt modelId="{CA3EBF4A-3B69-40E3-8A77-76BA4A6779C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Embedding in Dynamics 365 (CE / Portals)</a:t>
          </a:r>
        </a:p>
      </dgm:t>
    </dgm:pt>
    <dgm:pt modelId="{46DE92C2-CFB0-4DF4-AD37-A8DAE5FEFE79}" type="parTrans" cxnId="{227FE2A6-D558-4542-BF9B-A3435FE668BE}">
      <dgm:prSet/>
      <dgm:spPr/>
      <dgm:t>
        <a:bodyPr/>
        <a:lstStyle/>
        <a:p>
          <a:endParaRPr lang="en-US"/>
        </a:p>
      </dgm:t>
    </dgm:pt>
    <dgm:pt modelId="{60123A92-CC38-4044-9491-FFE276F8CBFB}" type="sibTrans" cxnId="{227FE2A6-D558-4542-BF9B-A3435FE668BE}">
      <dgm:prSet/>
      <dgm:spPr/>
      <dgm:t>
        <a:bodyPr/>
        <a:lstStyle/>
        <a:p>
          <a:endParaRPr lang="en-US"/>
        </a:p>
      </dgm:t>
    </dgm:pt>
    <dgm:pt modelId="{34FC1E30-F815-4E43-9553-F52FA7C3A382}">
      <dgm:prSet/>
      <dgm:spPr/>
      <dgm:t>
        <a:bodyPr/>
        <a:lstStyle/>
        <a:p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Data sets / Reports / Dashboards</a:t>
          </a:r>
        </a:p>
      </dgm:t>
    </dgm:pt>
    <dgm:pt modelId="{69877769-F6EF-4001-AFDD-2602CAE64058}" type="parTrans" cxnId="{C9582DFD-3228-4585-A05F-ECDEEF50E7EE}">
      <dgm:prSet/>
      <dgm:spPr/>
      <dgm:t>
        <a:bodyPr/>
        <a:lstStyle/>
        <a:p>
          <a:endParaRPr lang="en-US"/>
        </a:p>
      </dgm:t>
    </dgm:pt>
    <dgm:pt modelId="{4E77DA80-7758-40F6-B5E8-E40D23C05F66}" type="sibTrans" cxnId="{C9582DFD-3228-4585-A05F-ECDEEF50E7EE}">
      <dgm:prSet/>
      <dgm:spPr/>
      <dgm:t>
        <a:bodyPr/>
        <a:lstStyle/>
        <a:p>
          <a:endParaRPr lang="en-US"/>
        </a:p>
      </dgm:t>
    </dgm:pt>
    <dgm:pt modelId="{A5D45C03-5822-4F46-B665-4C1106E3D980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Connecting to Dynamics 365 </a:t>
          </a:r>
        </a:p>
      </dgm:t>
    </dgm:pt>
    <dgm:pt modelId="{8B029A4B-9285-4B94-9930-A2689A934F68}" type="sibTrans" cxnId="{C77913BF-45B8-45A6-BDBC-9E23C2C695D8}">
      <dgm:prSet/>
      <dgm:spPr/>
      <dgm:t>
        <a:bodyPr/>
        <a:lstStyle/>
        <a:p>
          <a:endParaRPr lang="en-US"/>
        </a:p>
      </dgm:t>
    </dgm:pt>
    <dgm:pt modelId="{1FFACAD7-A574-490D-BFE3-7EBF8380C891}" type="parTrans" cxnId="{C77913BF-45B8-45A6-BDBC-9E23C2C695D8}">
      <dgm:prSet/>
      <dgm:spPr/>
      <dgm:t>
        <a:bodyPr/>
        <a:lstStyle/>
        <a:p>
          <a:endParaRPr lang="en-US"/>
        </a:p>
      </dgm:t>
    </dgm:pt>
    <dgm:pt modelId="{65AF029C-95FE-4C41-AE9C-28B659AAD3F6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PowerBI.com</a:t>
          </a:r>
        </a:p>
      </dgm:t>
    </dgm:pt>
    <dgm:pt modelId="{E2E699DE-CEA7-407B-92B1-659EA35165B5}" type="sibTrans" cxnId="{387C98EA-7E50-4BE6-BAA1-B4528FACA901}">
      <dgm:prSet/>
      <dgm:spPr/>
      <dgm:t>
        <a:bodyPr/>
        <a:lstStyle/>
        <a:p>
          <a:endParaRPr lang="en-US"/>
        </a:p>
      </dgm:t>
    </dgm:pt>
    <dgm:pt modelId="{8B273325-F821-4CF0-B364-8CEAA52B7A20}" type="parTrans" cxnId="{387C98EA-7E50-4BE6-BAA1-B4528FACA901}">
      <dgm:prSet/>
      <dgm:spPr/>
      <dgm:t>
        <a:bodyPr/>
        <a:lstStyle/>
        <a:p>
          <a:endParaRPr lang="en-US"/>
        </a:p>
      </dgm:t>
    </dgm:pt>
    <dgm:pt modelId="{1BC3F0EA-71B1-43D1-8B79-3DA2F8A1E1A0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PBI Desktop</a:t>
          </a:r>
        </a:p>
      </dgm:t>
    </dgm:pt>
    <dgm:pt modelId="{C4BD37E0-9596-4E49-BC7A-7DB2743440C7}" type="sibTrans" cxnId="{6AACA776-BC7D-4108-ACF7-71E614E1604A}">
      <dgm:prSet/>
      <dgm:spPr/>
      <dgm:t>
        <a:bodyPr/>
        <a:lstStyle/>
        <a:p>
          <a:endParaRPr lang="en-US"/>
        </a:p>
      </dgm:t>
    </dgm:pt>
    <dgm:pt modelId="{17DDF5F3-09E9-41EB-8BCC-D96AEE8A779C}" type="parTrans" cxnId="{6AACA776-BC7D-4108-ACF7-71E614E1604A}">
      <dgm:prSet/>
      <dgm:spPr/>
      <dgm:t>
        <a:bodyPr/>
        <a:lstStyle/>
        <a:p>
          <a:endParaRPr lang="en-US"/>
        </a:p>
      </dgm:t>
    </dgm:pt>
    <dgm:pt modelId="{E2169508-48BF-4459-949B-7FD1A9C600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Row level Security</a:t>
          </a:r>
        </a:p>
      </dgm:t>
    </dgm:pt>
    <dgm:pt modelId="{124714BD-7E53-4F88-8D71-55AF06AFAA4F}" type="parTrans" cxnId="{12640D29-AD7C-4A5F-ABED-7F11B26332D3}">
      <dgm:prSet/>
      <dgm:spPr/>
      <dgm:t>
        <a:bodyPr/>
        <a:lstStyle/>
        <a:p>
          <a:endParaRPr lang="en-US"/>
        </a:p>
      </dgm:t>
    </dgm:pt>
    <dgm:pt modelId="{1235DA43-CAE7-42AC-BF67-CC8B4A50CE37}" type="sibTrans" cxnId="{12640D29-AD7C-4A5F-ABED-7F11B26332D3}">
      <dgm:prSet/>
      <dgm:spPr/>
      <dgm:t>
        <a:bodyPr/>
        <a:lstStyle/>
        <a:p>
          <a:endParaRPr lang="en-US"/>
        </a:p>
      </dgm:t>
    </dgm:pt>
    <dgm:pt modelId="{927D3F15-B383-49EC-B146-493DCF53E949}" type="pres">
      <dgm:prSet presAssocID="{F27E163A-4AEE-49E7-ACEE-C3A1510CCC41}" presName="linear" presStyleCnt="0">
        <dgm:presLayoutVars>
          <dgm:animLvl val="lvl"/>
          <dgm:resizeHandles val="exact"/>
        </dgm:presLayoutVars>
      </dgm:prSet>
      <dgm:spPr/>
    </dgm:pt>
    <dgm:pt modelId="{75B21ACD-8623-4F26-AE63-6672650E4CBE}" type="pres">
      <dgm:prSet presAssocID="{83BD7219-291A-4645-B4DD-A77CB464879E}" presName="parentText" presStyleLbl="node1" presStyleIdx="0" presStyleCnt="4" custScaleX="65961" custLinFactNeighborX="-22145" custLinFactNeighborY="-6851">
        <dgm:presLayoutVars>
          <dgm:chMax val="0"/>
          <dgm:bulletEnabled val="1"/>
        </dgm:presLayoutVars>
      </dgm:prSet>
      <dgm:spPr/>
    </dgm:pt>
    <dgm:pt modelId="{BCAB1666-515E-43A1-B3B7-8CE4F6E7615D}" type="pres">
      <dgm:prSet presAssocID="{83BD7219-291A-4645-B4DD-A77CB464879E}" presName="childText" presStyleLbl="revTx" presStyleIdx="0" presStyleCnt="4">
        <dgm:presLayoutVars>
          <dgm:bulletEnabled val="1"/>
        </dgm:presLayoutVars>
      </dgm:prSet>
      <dgm:spPr/>
    </dgm:pt>
    <dgm:pt modelId="{86082052-80A9-43A2-A035-F48B71DB2DFB}" type="pres">
      <dgm:prSet presAssocID="{817C999E-8D9D-4CC4-9BE3-04C78642F00B}" presName="parentText" presStyleLbl="node1" presStyleIdx="1" presStyleCnt="4" custScaleX="68730" custLinFactNeighborX="-15635" custLinFactNeighborY="-3984">
        <dgm:presLayoutVars>
          <dgm:chMax val="0"/>
          <dgm:bulletEnabled val="1"/>
        </dgm:presLayoutVars>
      </dgm:prSet>
      <dgm:spPr/>
    </dgm:pt>
    <dgm:pt modelId="{39B2F676-237D-40BC-B988-8E989A2B2B3D}" type="pres">
      <dgm:prSet presAssocID="{817C999E-8D9D-4CC4-9BE3-04C78642F00B}" presName="childText" presStyleLbl="revTx" presStyleIdx="1" presStyleCnt="4">
        <dgm:presLayoutVars>
          <dgm:bulletEnabled val="1"/>
        </dgm:presLayoutVars>
      </dgm:prSet>
      <dgm:spPr/>
    </dgm:pt>
    <dgm:pt modelId="{2ADE25F8-7700-42BA-AFB0-BFFE8FED8E54}" type="pres">
      <dgm:prSet presAssocID="{13010256-D77D-4229-80C2-A2F3F7F985C1}" presName="parentText" presStyleLbl="node1" presStyleIdx="2" presStyleCnt="4" custScaleX="68728" custLinFactNeighborX="-24662" custLinFactNeighborY="8045">
        <dgm:presLayoutVars>
          <dgm:chMax val="0"/>
          <dgm:bulletEnabled val="1"/>
        </dgm:presLayoutVars>
      </dgm:prSet>
      <dgm:spPr/>
    </dgm:pt>
    <dgm:pt modelId="{F3A14011-D1AB-4C5B-BAC4-B861241DCB23}" type="pres">
      <dgm:prSet presAssocID="{13010256-D77D-4229-80C2-A2F3F7F985C1}" presName="childText" presStyleLbl="revTx" presStyleIdx="2" presStyleCnt="4" custLinFactNeighborY="13673">
        <dgm:presLayoutVars>
          <dgm:bulletEnabled val="1"/>
        </dgm:presLayoutVars>
      </dgm:prSet>
      <dgm:spPr/>
    </dgm:pt>
    <dgm:pt modelId="{19CB30A9-8F5A-4A40-8D25-10BABEDACF16}" type="pres">
      <dgm:prSet presAssocID="{E8ED22AA-4960-4E69-AF30-4FB863442490}" presName="parentText" presStyleLbl="node1" presStyleIdx="3" presStyleCnt="4" custScaleX="68729" custLinFactNeighborX="-15422" custLinFactNeighborY="17025">
        <dgm:presLayoutVars>
          <dgm:chMax val="0"/>
          <dgm:bulletEnabled val="1"/>
        </dgm:presLayoutVars>
      </dgm:prSet>
      <dgm:spPr/>
    </dgm:pt>
    <dgm:pt modelId="{051D44DE-B8F6-4A20-B3E0-04C5A075E1E1}" type="pres">
      <dgm:prSet presAssocID="{E8ED22AA-4960-4E69-AF30-4FB863442490}" presName="childText" presStyleLbl="revTx" presStyleIdx="3" presStyleCnt="4" custLinFactNeighborY="13621">
        <dgm:presLayoutVars>
          <dgm:bulletEnabled val="1"/>
        </dgm:presLayoutVars>
      </dgm:prSet>
      <dgm:spPr/>
    </dgm:pt>
  </dgm:ptLst>
  <dgm:cxnLst>
    <dgm:cxn modelId="{D95F8109-A1CE-4633-B070-D9938D3291FB}" srcId="{F27E163A-4AEE-49E7-ACEE-C3A1510CCC41}" destId="{83BD7219-291A-4645-B4DD-A77CB464879E}" srcOrd="0" destOrd="0" parTransId="{3C74A311-6E01-4D2E-B356-A4358EB0C782}" sibTransId="{10A28E6A-0C1B-4003-84A9-D05D05CAF569}"/>
    <dgm:cxn modelId="{CF4AAD17-66F7-45FC-8F4A-C141B738494C}" type="presOf" srcId="{E8ED22AA-4960-4E69-AF30-4FB863442490}" destId="{19CB30A9-8F5A-4A40-8D25-10BABEDACF16}" srcOrd="0" destOrd="0" presId="urn:microsoft.com/office/officeart/2005/8/layout/vList2"/>
    <dgm:cxn modelId="{5A4CA821-B006-44CA-A5D7-49AE85A37DA6}" type="presOf" srcId="{CA3EBF4A-3B69-40E3-8A77-76BA4A6779C5}" destId="{051D44DE-B8F6-4A20-B3E0-04C5A075E1E1}" srcOrd="0" destOrd="0" presId="urn:microsoft.com/office/officeart/2005/8/layout/vList2"/>
    <dgm:cxn modelId="{12640D29-AD7C-4A5F-ABED-7F11B26332D3}" srcId="{13010256-D77D-4229-80C2-A2F3F7F985C1}" destId="{E2169508-48BF-4459-949B-7FD1A9C600BD}" srcOrd="1" destOrd="0" parTransId="{124714BD-7E53-4F88-8D71-55AF06AFAA4F}" sibTransId="{1235DA43-CAE7-42AC-BF67-CC8B4A50CE37}"/>
    <dgm:cxn modelId="{9EAC3434-0BDB-4A62-8CF1-1948D2C7D56F}" type="presOf" srcId="{83BD7219-291A-4645-B4DD-A77CB464879E}" destId="{75B21ACD-8623-4F26-AE63-6672650E4CBE}" srcOrd="0" destOrd="0" presId="urn:microsoft.com/office/officeart/2005/8/layout/vList2"/>
    <dgm:cxn modelId="{6ECD7247-9BFC-4DE3-8F50-16A40FC49BB8}" type="presOf" srcId="{F27E163A-4AEE-49E7-ACEE-C3A1510CCC41}" destId="{927D3F15-B383-49EC-B146-493DCF53E949}" srcOrd="0" destOrd="0" presId="urn:microsoft.com/office/officeart/2005/8/layout/vList2"/>
    <dgm:cxn modelId="{E63C4F51-1FAF-471A-9987-EE9798C15311}" srcId="{13010256-D77D-4229-80C2-A2F3F7F985C1}" destId="{BB3A2C91-2C83-4E6E-8766-CC35F1C2A603}" srcOrd="0" destOrd="0" parTransId="{10171464-71AB-48A6-841E-D570B865C8AF}" sibTransId="{796DD0C1-EBB2-4D96-B638-7CF203FDBC12}"/>
    <dgm:cxn modelId="{6AACA776-BC7D-4108-ACF7-71E614E1604A}" srcId="{A5D45C03-5822-4F46-B665-4C1106E3D980}" destId="{1BC3F0EA-71B1-43D1-8B79-3DA2F8A1E1A0}" srcOrd="1" destOrd="0" parTransId="{17DDF5F3-09E9-41EB-8BCC-D96AEE8A779C}" sibTransId="{C4BD37E0-9596-4E49-BC7A-7DB2743440C7}"/>
    <dgm:cxn modelId="{F5B1CA84-5686-4723-9674-FB14A6834B3F}" type="presOf" srcId="{BB3A2C91-2C83-4E6E-8766-CC35F1C2A603}" destId="{F3A14011-D1AB-4C5B-BAC4-B861241DCB23}" srcOrd="0" destOrd="0" presId="urn:microsoft.com/office/officeart/2005/8/layout/vList2"/>
    <dgm:cxn modelId="{49AAB897-1C97-4B6B-8AD4-255B8B95BF99}" srcId="{817C999E-8D9D-4CC4-9BE3-04C78642F00B}" destId="{DB12BCF6-CB49-4F5C-9731-87564A54991B}" srcOrd="0" destOrd="0" parTransId="{0F8FAD70-57F6-4186-B7A0-2C8C18E38EB2}" sibTransId="{3F24C355-E523-4D19-AFB0-D1CD99CEC385}"/>
    <dgm:cxn modelId="{67579998-F30D-41D0-A5D2-B9520A5CE27B}" type="presOf" srcId="{13010256-D77D-4229-80C2-A2F3F7F985C1}" destId="{2ADE25F8-7700-42BA-AFB0-BFFE8FED8E54}" srcOrd="0" destOrd="0" presId="urn:microsoft.com/office/officeart/2005/8/layout/vList2"/>
    <dgm:cxn modelId="{227FE2A6-D558-4542-BF9B-A3435FE668BE}" srcId="{E8ED22AA-4960-4E69-AF30-4FB863442490}" destId="{CA3EBF4A-3B69-40E3-8A77-76BA4A6779C5}" srcOrd="0" destOrd="0" parTransId="{46DE92C2-CFB0-4DF4-AD37-A8DAE5FEFE79}" sibTransId="{60123A92-CC38-4044-9491-FFE276F8CBFB}"/>
    <dgm:cxn modelId="{8DBA68B3-3394-4FD9-AFD4-23995CFA8D35}" type="presOf" srcId="{E2169508-48BF-4459-949B-7FD1A9C600BD}" destId="{F3A14011-D1AB-4C5B-BAC4-B861241DCB23}" srcOrd="0" destOrd="1" presId="urn:microsoft.com/office/officeart/2005/8/layout/vList2"/>
    <dgm:cxn modelId="{C77913BF-45B8-45A6-BDBC-9E23C2C695D8}" srcId="{83BD7219-291A-4645-B4DD-A77CB464879E}" destId="{A5D45C03-5822-4F46-B665-4C1106E3D980}" srcOrd="0" destOrd="0" parTransId="{1FFACAD7-A574-490D-BFE3-7EBF8380C891}" sibTransId="{8B029A4B-9285-4B94-9930-A2689A934F68}"/>
    <dgm:cxn modelId="{AA63DAC6-819A-4944-A65A-C9799C987AEF}" type="presOf" srcId="{65AF029C-95FE-4C41-AE9C-28B659AAD3F6}" destId="{BCAB1666-515E-43A1-B3B7-8CE4F6E7615D}" srcOrd="0" destOrd="1" presId="urn:microsoft.com/office/officeart/2005/8/layout/vList2"/>
    <dgm:cxn modelId="{C697F7CC-10AC-4935-A5FF-BD9B77A49BB5}" srcId="{F27E163A-4AEE-49E7-ACEE-C3A1510CCC41}" destId="{13010256-D77D-4229-80C2-A2F3F7F985C1}" srcOrd="2" destOrd="0" parTransId="{0C05E566-3061-4CAF-8A37-9777A617C57F}" sibTransId="{40C8CC09-11F9-477C-A91E-DDE3912A1550}"/>
    <dgm:cxn modelId="{BBC263D5-ADE4-4B70-996B-4AA42B0AAAF1}" srcId="{F27E163A-4AEE-49E7-ACEE-C3A1510CCC41}" destId="{E8ED22AA-4960-4E69-AF30-4FB863442490}" srcOrd="3" destOrd="0" parTransId="{53AB5AEC-DB45-4316-A765-DEDBF927B9BC}" sibTransId="{F63FF94A-E2E5-4DAF-B9FD-9AAB497B38FB}"/>
    <dgm:cxn modelId="{46AA0CD9-0DED-4DB4-A466-80CE3EA9E799}" type="presOf" srcId="{34FC1E30-F815-4E43-9553-F52FA7C3A382}" destId="{39B2F676-237D-40BC-B988-8E989A2B2B3D}" srcOrd="0" destOrd="1" presId="urn:microsoft.com/office/officeart/2005/8/layout/vList2"/>
    <dgm:cxn modelId="{721A9ED9-955A-472C-AEE8-FA92381E876B}" type="presOf" srcId="{DB12BCF6-CB49-4F5C-9731-87564A54991B}" destId="{39B2F676-237D-40BC-B988-8E989A2B2B3D}" srcOrd="0" destOrd="0" presId="urn:microsoft.com/office/officeart/2005/8/layout/vList2"/>
    <dgm:cxn modelId="{CFAD5AE3-F2B8-4ABB-BD49-1C8AD478D15A}" type="presOf" srcId="{1BC3F0EA-71B1-43D1-8B79-3DA2F8A1E1A0}" destId="{BCAB1666-515E-43A1-B3B7-8CE4F6E7615D}" srcOrd="0" destOrd="2" presId="urn:microsoft.com/office/officeart/2005/8/layout/vList2"/>
    <dgm:cxn modelId="{97C049E4-5899-4FCD-AA12-8A2C951597F9}" srcId="{F27E163A-4AEE-49E7-ACEE-C3A1510CCC41}" destId="{817C999E-8D9D-4CC4-9BE3-04C78642F00B}" srcOrd="1" destOrd="0" parTransId="{38933BA4-5C4E-4C20-9A82-9C39B9121F29}" sibTransId="{66139767-D5FE-4930-956E-ED06BCB288D0}"/>
    <dgm:cxn modelId="{387C98EA-7E50-4BE6-BAA1-B4528FACA901}" srcId="{A5D45C03-5822-4F46-B665-4C1106E3D980}" destId="{65AF029C-95FE-4C41-AE9C-28B659AAD3F6}" srcOrd="0" destOrd="0" parTransId="{8B273325-F821-4CF0-B364-8CEAA52B7A20}" sibTransId="{E2E699DE-CEA7-407B-92B1-659EA35165B5}"/>
    <dgm:cxn modelId="{400C7DEE-0309-4B3C-A34B-E56FDF9417E1}" type="presOf" srcId="{A5D45C03-5822-4F46-B665-4C1106E3D980}" destId="{BCAB1666-515E-43A1-B3B7-8CE4F6E7615D}" srcOrd="0" destOrd="0" presId="urn:microsoft.com/office/officeart/2005/8/layout/vList2"/>
    <dgm:cxn modelId="{08C778F4-00C2-4C8C-9C4D-2D80AD005C8B}" type="presOf" srcId="{817C999E-8D9D-4CC4-9BE3-04C78642F00B}" destId="{86082052-80A9-43A2-A035-F48B71DB2DFB}" srcOrd="0" destOrd="0" presId="urn:microsoft.com/office/officeart/2005/8/layout/vList2"/>
    <dgm:cxn modelId="{C9582DFD-3228-4585-A05F-ECDEEF50E7EE}" srcId="{817C999E-8D9D-4CC4-9BE3-04C78642F00B}" destId="{34FC1E30-F815-4E43-9553-F52FA7C3A382}" srcOrd="1" destOrd="0" parTransId="{69877769-F6EF-4001-AFDD-2602CAE64058}" sibTransId="{4E77DA80-7758-40F6-B5E8-E40D23C05F66}"/>
    <dgm:cxn modelId="{187E14C3-8BBC-4AA7-9DCF-0084FAA5DAE8}" type="presParOf" srcId="{927D3F15-B383-49EC-B146-493DCF53E949}" destId="{75B21ACD-8623-4F26-AE63-6672650E4CBE}" srcOrd="0" destOrd="0" presId="urn:microsoft.com/office/officeart/2005/8/layout/vList2"/>
    <dgm:cxn modelId="{3206E0FA-21D7-44D7-96B3-5ED3B6FE6F8A}" type="presParOf" srcId="{927D3F15-B383-49EC-B146-493DCF53E949}" destId="{BCAB1666-515E-43A1-B3B7-8CE4F6E7615D}" srcOrd="1" destOrd="0" presId="urn:microsoft.com/office/officeart/2005/8/layout/vList2"/>
    <dgm:cxn modelId="{DBDBCB49-6C2E-4527-A229-E39A64DA76B5}" type="presParOf" srcId="{927D3F15-B383-49EC-B146-493DCF53E949}" destId="{86082052-80A9-43A2-A035-F48B71DB2DFB}" srcOrd="2" destOrd="0" presId="urn:microsoft.com/office/officeart/2005/8/layout/vList2"/>
    <dgm:cxn modelId="{45772A0B-7CD7-4ABA-95F2-E6CA58FA924E}" type="presParOf" srcId="{927D3F15-B383-49EC-B146-493DCF53E949}" destId="{39B2F676-237D-40BC-B988-8E989A2B2B3D}" srcOrd="3" destOrd="0" presId="urn:microsoft.com/office/officeart/2005/8/layout/vList2"/>
    <dgm:cxn modelId="{135A0E3F-F7A9-4DE0-A01C-DF83ECCC88ED}" type="presParOf" srcId="{927D3F15-B383-49EC-B146-493DCF53E949}" destId="{2ADE25F8-7700-42BA-AFB0-BFFE8FED8E54}" srcOrd="4" destOrd="0" presId="urn:microsoft.com/office/officeart/2005/8/layout/vList2"/>
    <dgm:cxn modelId="{2EF42EB4-9E91-4A64-A941-D68CD80141EA}" type="presParOf" srcId="{927D3F15-B383-49EC-B146-493DCF53E949}" destId="{F3A14011-D1AB-4C5B-BAC4-B861241DCB23}" srcOrd="5" destOrd="0" presId="urn:microsoft.com/office/officeart/2005/8/layout/vList2"/>
    <dgm:cxn modelId="{AA945655-68DB-4C68-96F7-FE2A32C7B8C2}" type="presParOf" srcId="{927D3F15-B383-49EC-B146-493DCF53E949}" destId="{19CB30A9-8F5A-4A40-8D25-10BABEDACF16}" srcOrd="6" destOrd="0" presId="urn:microsoft.com/office/officeart/2005/8/layout/vList2"/>
    <dgm:cxn modelId="{CF8908F0-CBEF-49C2-B73F-F7EAF3F75F9B}" type="presParOf" srcId="{927D3F15-B383-49EC-B146-493DCF53E949}" destId="{051D44DE-B8F6-4A20-B3E0-04C5A075E1E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252602-21AC-4C91-9585-446ED09E4EC7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453EA5-3B19-41DC-BD9C-CD2FA61CB3DC}">
      <dgm:prSet/>
      <dgm:spPr>
        <a:solidFill>
          <a:srgbClr val="FFFF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User authentication – It uses Azure Active Directory</a:t>
          </a:r>
        </a:p>
      </dgm:t>
    </dgm:pt>
    <dgm:pt modelId="{BAEB951C-6BDB-445D-A05D-19E72676084F}" type="parTrans" cxnId="{D72C4D7D-D996-4E3C-9DF8-7860BCD7309A}">
      <dgm:prSet/>
      <dgm:spPr/>
      <dgm:t>
        <a:bodyPr/>
        <a:lstStyle/>
        <a:p>
          <a:endParaRPr lang="en-US"/>
        </a:p>
      </dgm:t>
    </dgm:pt>
    <dgm:pt modelId="{89EEE42D-3EB9-4AFC-9359-5BE164E47332}" type="sibTrans" cxnId="{D72C4D7D-D996-4E3C-9DF8-7860BCD7309A}">
      <dgm:prSet/>
      <dgm:spPr/>
      <dgm:t>
        <a:bodyPr/>
        <a:lstStyle/>
        <a:p>
          <a:endParaRPr lang="en-US"/>
        </a:p>
      </dgm:t>
    </dgm:pt>
    <dgm:pt modelId="{31BEBB47-2CF5-4E9B-8B4C-D06C2306388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Except connections to SQL Server Analysis Services using on premise data gateway</a:t>
          </a:r>
        </a:p>
      </dgm:t>
    </dgm:pt>
    <dgm:pt modelId="{8C15B660-01BF-469C-A754-07BBA9C55466}" type="parTrans" cxnId="{726C544B-2FE8-45F8-96E3-BB8DE436FF10}">
      <dgm:prSet/>
      <dgm:spPr/>
      <dgm:t>
        <a:bodyPr/>
        <a:lstStyle/>
        <a:p>
          <a:endParaRPr lang="en-US"/>
        </a:p>
      </dgm:t>
    </dgm:pt>
    <dgm:pt modelId="{9F03DECE-349A-4F3F-BE15-92BDEE65507B}" type="sibTrans" cxnId="{726C544B-2FE8-45F8-96E3-BB8DE436FF10}">
      <dgm:prSet/>
      <dgm:spPr/>
      <dgm:t>
        <a:bodyPr/>
        <a:lstStyle/>
        <a:p>
          <a:endParaRPr lang="en-US"/>
        </a:p>
      </dgm:t>
    </dgm:pt>
    <dgm:pt modelId="{5E103A6E-9C7C-473F-990C-523892F91029}">
      <dgm:prSet/>
      <dgm:spPr>
        <a:solidFill>
          <a:srgbClr val="92D050"/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Sharing of Dataset, Report or Dashboard – Also gives access to the corresponding Data</a:t>
          </a:r>
        </a:p>
      </dgm:t>
    </dgm:pt>
    <dgm:pt modelId="{D9353C57-7D58-47FC-8512-726A060CC80F}" type="parTrans" cxnId="{94926E2C-F17A-4C76-B10C-E15EE2953F21}">
      <dgm:prSet/>
      <dgm:spPr/>
      <dgm:t>
        <a:bodyPr/>
        <a:lstStyle/>
        <a:p>
          <a:endParaRPr lang="en-US"/>
        </a:p>
      </dgm:t>
    </dgm:pt>
    <dgm:pt modelId="{BC51A0E6-F7E0-4A9E-B343-6327C4EC696B}" type="sibTrans" cxnId="{94926E2C-F17A-4C76-B10C-E15EE2953F21}">
      <dgm:prSet/>
      <dgm:spPr/>
      <dgm:t>
        <a:bodyPr/>
        <a:lstStyle/>
        <a:p>
          <a:endParaRPr lang="en-US"/>
        </a:p>
      </dgm:t>
    </dgm:pt>
    <dgm:pt modelId="{44799459-29A0-43A0-995E-4FB5B8CE074D}">
      <dgm:prSet/>
      <dgm:spPr>
        <a:solidFill>
          <a:srgbClr val="FF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Power BI and Dynamics 365 – Do NOT have the same security access rights and privileges</a:t>
          </a:r>
        </a:p>
      </dgm:t>
    </dgm:pt>
    <dgm:pt modelId="{88AA2E64-27A2-4333-8E99-AC25DDE24491}" type="parTrans" cxnId="{6B6892A2-FBCC-432F-88B5-AFADF281AC36}">
      <dgm:prSet/>
      <dgm:spPr/>
      <dgm:t>
        <a:bodyPr/>
        <a:lstStyle/>
        <a:p>
          <a:endParaRPr lang="en-US"/>
        </a:p>
      </dgm:t>
    </dgm:pt>
    <dgm:pt modelId="{0B330875-0FE8-43DD-A8AF-55AE6D368984}" type="sibTrans" cxnId="{6B6892A2-FBCC-432F-88B5-AFADF281AC36}">
      <dgm:prSet/>
      <dgm:spPr/>
      <dgm:t>
        <a:bodyPr/>
        <a:lstStyle/>
        <a:p>
          <a:endParaRPr lang="en-US"/>
        </a:p>
      </dgm:t>
    </dgm:pt>
    <dgm:pt modelId="{794216AA-A260-4F18-BD41-BC9479A027E7}">
      <dgm:prSet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Power BI – Has Row Level Security – Configured in Desktop</a:t>
          </a:r>
        </a:p>
      </dgm:t>
    </dgm:pt>
    <dgm:pt modelId="{09B49597-5EC0-4232-B980-CD416AB5F062}" type="parTrans" cxnId="{C321ED34-48E9-4181-AAAB-15879AADA177}">
      <dgm:prSet/>
      <dgm:spPr/>
      <dgm:t>
        <a:bodyPr/>
        <a:lstStyle/>
        <a:p>
          <a:endParaRPr lang="en-US"/>
        </a:p>
      </dgm:t>
    </dgm:pt>
    <dgm:pt modelId="{B22C7BD4-3588-46FE-A9FF-34FF4CA97411}" type="sibTrans" cxnId="{C321ED34-48E9-4181-AAAB-15879AADA177}">
      <dgm:prSet/>
      <dgm:spPr/>
      <dgm:t>
        <a:bodyPr/>
        <a:lstStyle/>
        <a:p>
          <a:endParaRPr lang="en-US"/>
        </a:p>
      </dgm:t>
    </dgm:pt>
    <dgm:pt modelId="{3AB41FCE-530E-4D0D-9F33-D5DA7CEADDC7}" type="pres">
      <dgm:prSet presAssocID="{96252602-21AC-4C91-9585-446ED09E4EC7}" presName="matrix" presStyleCnt="0">
        <dgm:presLayoutVars>
          <dgm:chMax val="1"/>
          <dgm:dir/>
          <dgm:resizeHandles val="exact"/>
        </dgm:presLayoutVars>
      </dgm:prSet>
      <dgm:spPr/>
    </dgm:pt>
    <dgm:pt modelId="{5D60846A-20A4-4896-ADFC-265FCD30D57B}" type="pres">
      <dgm:prSet presAssocID="{96252602-21AC-4C91-9585-446ED09E4EC7}" presName="diamond" presStyleLbl="bgShp" presStyleIdx="0" presStyleCnt="1"/>
      <dgm:spPr/>
    </dgm:pt>
    <dgm:pt modelId="{B18F0985-A09A-4B0C-BACF-BFBECA4480AF}" type="pres">
      <dgm:prSet presAssocID="{96252602-21AC-4C91-9585-446ED09E4EC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966FAD-E0B9-4EB6-A3AE-1C1E36602FF8}" type="pres">
      <dgm:prSet presAssocID="{96252602-21AC-4C91-9585-446ED09E4EC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2F545FF-01AD-421D-8894-82B5C15BE90D}" type="pres">
      <dgm:prSet presAssocID="{96252602-21AC-4C91-9585-446ED09E4EC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0BA37ED-D079-4596-8E78-25A1B3F7392B}" type="pres">
      <dgm:prSet presAssocID="{96252602-21AC-4C91-9585-446ED09E4EC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361551B-85FE-442E-A6AD-3A0A35804592}" type="presOf" srcId="{31BEBB47-2CF5-4E9B-8B4C-D06C23063880}" destId="{B18F0985-A09A-4B0C-BACF-BFBECA4480AF}" srcOrd="0" destOrd="1" presId="urn:microsoft.com/office/officeart/2005/8/layout/matrix3"/>
    <dgm:cxn modelId="{BE212029-D0F0-4948-8FDB-0C7F1A24E5ED}" type="presOf" srcId="{96252602-21AC-4C91-9585-446ED09E4EC7}" destId="{3AB41FCE-530E-4D0D-9F33-D5DA7CEADDC7}" srcOrd="0" destOrd="0" presId="urn:microsoft.com/office/officeart/2005/8/layout/matrix3"/>
    <dgm:cxn modelId="{94926E2C-F17A-4C76-B10C-E15EE2953F21}" srcId="{96252602-21AC-4C91-9585-446ED09E4EC7}" destId="{5E103A6E-9C7C-473F-990C-523892F91029}" srcOrd="1" destOrd="0" parTransId="{D9353C57-7D58-47FC-8512-726A060CC80F}" sibTransId="{BC51A0E6-F7E0-4A9E-B343-6327C4EC696B}"/>
    <dgm:cxn modelId="{C321ED34-48E9-4181-AAAB-15879AADA177}" srcId="{96252602-21AC-4C91-9585-446ED09E4EC7}" destId="{794216AA-A260-4F18-BD41-BC9479A027E7}" srcOrd="3" destOrd="0" parTransId="{09B49597-5EC0-4232-B980-CD416AB5F062}" sibTransId="{B22C7BD4-3588-46FE-A9FF-34FF4CA97411}"/>
    <dgm:cxn modelId="{98CBFC64-AB7E-4E52-8E8A-171882188BF1}" type="presOf" srcId="{794216AA-A260-4F18-BD41-BC9479A027E7}" destId="{80BA37ED-D079-4596-8E78-25A1B3F7392B}" srcOrd="0" destOrd="0" presId="urn:microsoft.com/office/officeart/2005/8/layout/matrix3"/>
    <dgm:cxn modelId="{726C544B-2FE8-45F8-96E3-BB8DE436FF10}" srcId="{5B453EA5-3B19-41DC-BD9C-CD2FA61CB3DC}" destId="{31BEBB47-2CF5-4E9B-8B4C-D06C23063880}" srcOrd="0" destOrd="0" parTransId="{8C15B660-01BF-469C-A754-07BBA9C55466}" sibTransId="{9F03DECE-349A-4F3F-BE15-92BDEE65507B}"/>
    <dgm:cxn modelId="{A8E29D50-388B-48ED-9709-83F5A3A341DF}" type="presOf" srcId="{5B453EA5-3B19-41DC-BD9C-CD2FA61CB3DC}" destId="{B18F0985-A09A-4B0C-BACF-BFBECA4480AF}" srcOrd="0" destOrd="0" presId="urn:microsoft.com/office/officeart/2005/8/layout/matrix3"/>
    <dgm:cxn modelId="{D72C4D7D-D996-4E3C-9DF8-7860BCD7309A}" srcId="{96252602-21AC-4C91-9585-446ED09E4EC7}" destId="{5B453EA5-3B19-41DC-BD9C-CD2FA61CB3DC}" srcOrd="0" destOrd="0" parTransId="{BAEB951C-6BDB-445D-A05D-19E72676084F}" sibTransId="{89EEE42D-3EB9-4AFC-9359-5BE164E47332}"/>
    <dgm:cxn modelId="{81461D86-9003-424D-8606-0925EBA4C934}" type="presOf" srcId="{5E103A6E-9C7C-473F-990C-523892F91029}" destId="{BA966FAD-E0B9-4EB6-A3AE-1C1E36602FF8}" srcOrd="0" destOrd="0" presId="urn:microsoft.com/office/officeart/2005/8/layout/matrix3"/>
    <dgm:cxn modelId="{6B6892A2-FBCC-432F-88B5-AFADF281AC36}" srcId="{96252602-21AC-4C91-9585-446ED09E4EC7}" destId="{44799459-29A0-43A0-995E-4FB5B8CE074D}" srcOrd="2" destOrd="0" parTransId="{88AA2E64-27A2-4333-8E99-AC25DDE24491}" sibTransId="{0B330875-0FE8-43DD-A8AF-55AE6D368984}"/>
    <dgm:cxn modelId="{8096A8C5-0A55-4B4C-BCA9-E6B0C6E98BEE}" type="presOf" srcId="{44799459-29A0-43A0-995E-4FB5B8CE074D}" destId="{82F545FF-01AD-421D-8894-82B5C15BE90D}" srcOrd="0" destOrd="0" presId="urn:microsoft.com/office/officeart/2005/8/layout/matrix3"/>
    <dgm:cxn modelId="{1368178A-AC2C-4A04-AD89-C999E051366A}" type="presParOf" srcId="{3AB41FCE-530E-4D0D-9F33-D5DA7CEADDC7}" destId="{5D60846A-20A4-4896-ADFC-265FCD30D57B}" srcOrd="0" destOrd="0" presId="urn:microsoft.com/office/officeart/2005/8/layout/matrix3"/>
    <dgm:cxn modelId="{58E0EDF0-0B2C-4365-91BD-6A7602E05757}" type="presParOf" srcId="{3AB41FCE-530E-4D0D-9F33-D5DA7CEADDC7}" destId="{B18F0985-A09A-4B0C-BACF-BFBECA4480AF}" srcOrd="1" destOrd="0" presId="urn:microsoft.com/office/officeart/2005/8/layout/matrix3"/>
    <dgm:cxn modelId="{B40A45BE-58D2-4974-9E41-80E4E8C864DE}" type="presParOf" srcId="{3AB41FCE-530E-4D0D-9F33-D5DA7CEADDC7}" destId="{BA966FAD-E0B9-4EB6-A3AE-1C1E36602FF8}" srcOrd="2" destOrd="0" presId="urn:microsoft.com/office/officeart/2005/8/layout/matrix3"/>
    <dgm:cxn modelId="{9264B831-866F-4DBC-9A33-559C8A709BE3}" type="presParOf" srcId="{3AB41FCE-530E-4D0D-9F33-D5DA7CEADDC7}" destId="{82F545FF-01AD-421D-8894-82B5C15BE90D}" srcOrd="3" destOrd="0" presId="urn:microsoft.com/office/officeart/2005/8/layout/matrix3"/>
    <dgm:cxn modelId="{C892D013-ACC4-4F83-A21B-F0E50391F75E}" type="presParOf" srcId="{3AB41FCE-530E-4D0D-9F33-D5DA7CEADDC7}" destId="{80BA37ED-D079-4596-8E78-25A1B3F7392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33CC0-E42D-49FA-B75F-E7B3FC7878B6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3FDA51-2AEA-40F0-9DB1-6AB0F45BE655}">
      <dgm:prSet custT="1"/>
      <dgm:spPr>
        <a:solidFill>
          <a:srgbClr val="FFFF00"/>
        </a:solidFill>
      </dgm:spPr>
      <dgm:t>
        <a:bodyPr/>
        <a:lstStyle/>
        <a:p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License – Power BI pro or premium</a:t>
          </a:r>
        </a:p>
      </dgm:t>
    </dgm:pt>
    <dgm:pt modelId="{C4D38D83-51DF-4EB9-AD83-B80BDB62708A}" type="parTrans" cxnId="{888562DA-7059-4865-A15D-DDEA19572438}">
      <dgm:prSet/>
      <dgm:spPr/>
      <dgm:t>
        <a:bodyPr/>
        <a:lstStyle/>
        <a:p>
          <a:endParaRPr lang="en-US"/>
        </a:p>
      </dgm:t>
    </dgm:pt>
    <dgm:pt modelId="{B87A156E-1212-444F-8566-FB4BB942EB2E}" type="sibTrans" cxnId="{888562DA-7059-4865-A15D-DDEA19572438}">
      <dgm:prSet/>
      <dgm:spPr/>
      <dgm:t>
        <a:bodyPr/>
        <a:lstStyle/>
        <a:p>
          <a:endParaRPr lang="en-US"/>
        </a:p>
      </dgm:t>
    </dgm:pt>
    <dgm:pt modelId="{CF1741D3-49EE-4E4D-BAD8-DD4B59CF3C9A}">
      <dgm:prSet custT="1"/>
      <dgm:spPr>
        <a:solidFill>
          <a:srgbClr val="FF0000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Security – Different security constructs</a:t>
          </a:r>
        </a:p>
      </dgm:t>
    </dgm:pt>
    <dgm:pt modelId="{E70AE98C-0D40-40E5-9EA1-521BD00051F7}" type="parTrans" cxnId="{966577F3-186B-4DF1-9C2E-11DE54871891}">
      <dgm:prSet/>
      <dgm:spPr/>
      <dgm:t>
        <a:bodyPr/>
        <a:lstStyle/>
        <a:p>
          <a:endParaRPr lang="en-US"/>
        </a:p>
      </dgm:t>
    </dgm:pt>
    <dgm:pt modelId="{D5CF4176-9F17-4CEF-BF6D-389E5DE7DC9B}" type="sibTrans" cxnId="{966577F3-186B-4DF1-9C2E-11DE54871891}">
      <dgm:prSet/>
      <dgm:spPr/>
      <dgm:t>
        <a:bodyPr/>
        <a:lstStyle/>
        <a:p>
          <a:endParaRPr lang="en-US"/>
        </a:p>
      </dgm:t>
    </dgm:pt>
    <dgm:pt modelId="{DA60B803-27B2-4018-9861-925361DD4329}">
      <dgm:prSet custT="1"/>
      <dgm:spPr>
        <a:solidFill>
          <a:srgbClr val="00B0F0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Dashboard – Personal only</a:t>
          </a:r>
        </a:p>
      </dgm:t>
    </dgm:pt>
    <dgm:pt modelId="{7AF80CA4-8269-454A-883E-9C4181AE02DC}" type="parTrans" cxnId="{31E8CA30-7C30-4316-99B0-153C77E011A5}">
      <dgm:prSet/>
      <dgm:spPr/>
      <dgm:t>
        <a:bodyPr/>
        <a:lstStyle/>
        <a:p>
          <a:endParaRPr lang="en-US"/>
        </a:p>
      </dgm:t>
    </dgm:pt>
    <dgm:pt modelId="{9DA1E466-9E9B-4558-8AC6-9E76AFCB3B59}" type="sibTrans" cxnId="{31E8CA30-7C30-4316-99B0-153C77E011A5}">
      <dgm:prSet/>
      <dgm:spPr/>
      <dgm:t>
        <a:bodyPr/>
        <a:lstStyle/>
        <a:p>
          <a:endParaRPr lang="en-US"/>
        </a:p>
      </dgm:t>
    </dgm:pt>
    <dgm:pt modelId="{406A11EB-2B89-4D3F-B0BF-51DECDA4C675}">
      <dgm:prSet custT="1"/>
      <dgm:spPr>
        <a:solidFill>
          <a:srgbClr val="92D05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AI / ML using Azure Data Lake – with Power BI Premium </a:t>
          </a:r>
        </a:p>
      </dgm:t>
    </dgm:pt>
    <dgm:pt modelId="{8F4D78E4-2D08-48FB-ACFA-AA7BE7E69F04}" type="parTrans" cxnId="{0A8A3DFA-74FC-4FA5-A8E4-D283F8DF89E9}">
      <dgm:prSet/>
      <dgm:spPr/>
      <dgm:t>
        <a:bodyPr/>
        <a:lstStyle/>
        <a:p>
          <a:endParaRPr lang="en-US"/>
        </a:p>
      </dgm:t>
    </dgm:pt>
    <dgm:pt modelId="{B2A81E2D-2242-453B-AEE0-E599D449C0C5}" type="sibTrans" cxnId="{0A8A3DFA-74FC-4FA5-A8E4-D283F8DF89E9}">
      <dgm:prSet/>
      <dgm:spPr/>
      <dgm:t>
        <a:bodyPr/>
        <a:lstStyle/>
        <a:p>
          <a:endParaRPr lang="en-US"/>
        </a:p>
      </dgm:t>
    </dgm:pt>
    <dgm:pt modelId="{ACDE29E0-4E1D-4892-8661-6C40EB1150A5}" type="pres">
      <dgm:prSet presAssocID="{A5B33CC0-E42D-49FA-B75F-E7B3FC7878B6}" presName="Name0" presStyleCnt="0">
        <dgm:presLayoutVars>
          <dgm:dir/>
          <dgm:animLvl val="lvl"/>
          <dgm:resizeHandles val="exact"/>
        </dgm:presLayoutVars>
      </dgm:prSet>
      <dgm:spPr/>
    </dgm:pt>
    <dgm:pt modelId="{B7EC7841-4B7F-4D24-9365-FE10EC0B1658}" type="pres">
      <dgm:prSet presAssocID="{883FDA51-2AEA-40F0-9DB1-6AB0F45BE655}" presName="linNode" presStyleCnt="0"/>
      <dgm:spPr/>
    </dgm:pt>
    <dgm:pt modelId="{A9FC2160-B7AC-4141-B5A1-7CBBCDFAC920}" type="pres">
      <dgm:prSet presAssocID="{883FDA51-2AEA-40F0-9DB1-6AB0F45BE655}" presName="parentText" presStyleLbl="node1" presStyleIdx="0" presStyleCnt="4" custLinFactNeighborX="-87291" custLinFactNeighborY="59507">
        <dgm:presLayoutVars>
          <dgm:chMax val="1"/>
          <dgm:bulletEnabled val="1"/>
        </dgm:presLayoutVars>
      </dgm:prSet>
      <dgm:spPr/>
    </dgm:pt>
    <dgm:pt modelId="{AA593302-AE12-4392-9758-1F9A0CFD0602}" type="pres">
      <dgm:prSet presAssocID="{B87A156E-1212-444F-8566-FB4BB942EB2E}" presName="sp" presStyleCnt="0"/>
      <dgm:spPr/>
    </dgm:pt>
    <dgm:pt modelId="{CC97F690-142B-4F9B-AF7F-FF95872DB352}" type="pres">
      <dgm:prSet presAssocID="{CF1741D3-49EE-4E4D-BAD8-DD4B59CF3C9A}" presName="linNode" presStyleCnt="0"/>
      <dgm:spPr/>
    </dgm:pt>
    <dgm:pt modelId="{66D0C88A-929E-42AC-83B3-18E2C4690013}" type="pres">
      <dgm:prSet presAssocID="{CF1741D3-49EE-4E4D-BAD8-DD4B59CF3C9A}" presName="parentText" presStyleLbl="node1" presStyleIdx="1" presStyleCnt="4" custLinFactNeighborX="76297" custLinFactNeighborY="-38861">
        <dgm:presLayoutVars>
          <dgm:chMax val="1"/>
          <dgm:bulletEnabled val="1"/>
        </dgm:presLayoutVars>
      </dgm:prSet>
      <dgm:spPr/>
    </dgm:pt>
    <dgm:pt modelId="{57D1C56F-F3C7-4AA9-9308-041F1B4B6192}" type="pres">
      <dgm:prSet presAssocID="{D5CF4176-9F17-4CEF-BF6D-389E5DE7DC9B}" presName="sp" presStyleCnt="0"/>
      <dgm:spPr/>
    </dgm:pt>
    <dgm:pt modelId="{292D54A3-F88B-416A-8766-9F1D6B6EAED3}" type="pres">
      <dgm:prSet presAssocID="{DA60B803-27B2-4018-9861-925361DD4329}" presName="linNode" presStyleCnt="0"/>
      <dgm:spPr/>
    </dgm:pt>
    <dgm:pt modelId="{4306E06B-CAD0-466B-B125-788CCBC1365A}" type="pres">
      <dgm:prSet presAssocID="{DA60B803-27B2-4018-9861-925361DD4329}" presName="parentText" presStyleLbl="node1" presStyleIdx="2" presStyleCnt="4" custLinFactNeighborX="-86746" custLinFactNeighborY="-1831">
        <dgm:presLayoutVars>
          <dgm:chMax val="1"/>
          <dgm:bulletEnabled val="1"/>
        </dgm:presLayoutVars>
      </dgm:prSet>
      <dgm:spPr/>
    </dgm:pt>
    <dgm:pt modelId="{D65E1946-2106-4E66-A643-BAC37DD996D0}" type="pres">
      <dgm:prSet presAssocID="{9DA1E466-9E9B-4558-8AC6-9E76AFCB3B59}" presName="sp" presStyleCnt="0"/>
      <dgm:spPr/>
    </dgm:pt>
    <dgm:pt modelId="{38D8A7A5-BD83-4717-BCB2-CAE7D278BEC8}" type="pres">
      <dgm:prSet presAssocID="{406A11EB-2B89-4D3F-B0BF-51DECDA4C675}" presName="linNode" presStyleCnt="0"/>
      <dgm:spPr/>
    </dgm:pt>
    <dgm:pt modelId="{8556D8EB-A95C-4AB1-B43E-71C51981DA2D}" type="pres">
      <dgm:prSet presAssocID="{406A11EB-2B89-4D3F-B0BF-51DECDA4C675}" presName="parentText" presStyleLbl="node1" presStyleIdx="3" presStyleCnt="4" custLinFactY="-7476" custLinFactNeighborX="76737" custLinFactNeighborY="-100000">
        <dgm:presLayoutVars>
          <dgm:chMax val="1"/>
          <dgm:bulletEnabled val="1"/>
        </dgm:presLayoutVars>
      </dgm:prSet>
      <dgm:spPr/>
    </dgm:pt>
  </dgm:ptLst>
  <dgm:cxnLst>
    <dgm:cxn modelId="{6737D72E-A6B2-4781-9669-7852E758E4E7}" type="presOf" srcId="{CF1741D3-49EE-4E4D-BAD8-DD4B59CF3C9A}" destId="{66D0C88A-929E-42AC-83B3-18E2C4690013}" srcOrd="0" destOrd="0" presId="urn:microsoft.com/office/officeart/2005/8/layout/vList5"/>
    <dgm:cxn modelId="{31E8CA30-7C30-4316-99B0-153C77E011A5}" srcId="{A5B33CC0-E42D-49FA-B75F-E7B3FC7878B6}" destId="{DA60B803-27B2-4018-9861-925361DD4329}" srcOrd="2" destOrd="0" parTransId="{7AF80CA4-8269-454A-883E-9C4181AE02DC}" sibTransId="{9DA1E466-9E9B-4558-8AC6-9E76AFCB3B59}"/>
    <dgm:cxn modelId="{D3BF1B71-57FE-4AC0-B6C0-625DC9EFA7CF}" type="presOf" srcId="{A5B33CC0-E42D-49FA-B75F-E7B3FC7878B6}" destId="{ACDE29E0-4E1D-4892-8661-6C40EB1150A5}" srcOrd="0" destOrd="0" presId="urn:microsoft.com/office/officeart/2005/8/layout/vList5"/>
    <dgm:cxn modelId="{4BD65579-B173-4351-8AF7-A24E8D01D8D2}" type="presOf" srcId="{406A11EB-2B89-4D3F-B0BF-51DECDA4C675}" destId="{8556D8EB-A95C-4AB1-B43E-71C51981DA2D}" srcOrd="0" destOrd="0" presId="urn:microsoft.com/office/officeart/2005/8/layout/vList5"/>
    <dgm:cxn modelId="{BB49B78D-7687-4F54-9808-4578A0913652}" type="presOf" srcId="{DA60B803-27B2-4018-9861-925361DD4329}" destId="{4306E06B-CAD0-466B-B125-788CCBC1365A}" srcOrd="0" destOrd="0" presId="urn:microsoft.com/office/officeart/2005/8/layout/vList5"/>
    <dgm:cxn modelId="{888562DA-7059-4865-A15D-DDEA19572438}" srcId="{A5B33CC0-E42D-49FA-B75F-E7B3FC7878B6}" destId="{883FDA51-2AEA-40F0-9DB1-6AB0F45BE655}" srcOrd="0" destOrd="0" parTransId="{C4D38D83-51DF-4EB9-AD83-B80BDB62708A}" sibTransId="{B87A156E-1212-444F-8566-FB4BB942EB2E}"/>
    <dgm:cxn modelId="{A3CF0AE8-2C13-415A-BA49-1300C2639404}" type="presOf" srcId="{883FDA51-2AEA-40F0-9DB1-6AB0F45BE655}" destId="{A9FC2160-B7AC-4141-B5A1-7CBBCDFAC920}" srcOrd="0" destOrd="0" presId="urn:microsoft.com/office/officeart/2005/8/layout/vList5"/>
    <dgm:cxn modelId="{966577F3-186B-4DF1-9C2E-11DE54871891}" srcId="{A5B33CC0-E42D-49FA-B75F-E7B3FC7878B6}" destId="{CF1741D3-49EE-4E4D-BAD8-DD4B59CF3C9A}" srcOrd="1" destOrd="0" parTransId="{E70AE98C-0D40-40E5-9EA1-521BD00051F7}" sibTransId="{D5CF4176-9F17-4CEF-BF6D-389E5DE7DC9B}"/>
    <dgm:cxn modelId="{0A8A3DFA-74FC-4FA5-A8E4-D283F8DF89E9}" srcId="{A5B33CC0-E42D-49FA-B75F-E7B3FC7878B6}" destId="{406A11EB-2B89-4D3F-B0BF-51DECDA4C675}" srcOrd="3" destOrd="0" parTransId="{8F4D78E4-2D08-48FB-ACFA-AA7BE7E69F04}" sibTransId="{B2A81E2D-2242-453B-AEE0-E599D449C0C5}"/>
    <dgm:cxn modelId="{CAB175FB-576C-48AA-824E-2F4E28E95F18}" type="presParOf" srcId="{ACDE29E0-4E1D-4892-8661-6C40EB1150A5}" destId="{B7EC7841-4B7F-4D24-9365-FE10EC0B1658}" srcOrd="0" destOrd="0" presId="urn:microsoft.com/office/officeart/2005/8/layout/vList5"/>
    <dgm:cxn modelId="{B86C3A9F-622A-4CE0-A8D4-6F52CA1AC19E}" type="presParOf" srcId="{B7EC7841-4B7F-4D24-9365-FE10EC0B1658}" destId="{A9FC2160-B7AC-4141-B5A1-7CBBCDFAC920}" srcOrd="0" destOrd="0" presId="urn:microsoft.com/office/officeart/2005/8/layout/vList5"/>
    <dgm:cxn modelId="{D1196E37-F82F-4964-AE1F-1A4BCC235806}" type="presParOf" srcId="{ACDE29E0-4E1D-4892-8661-6C40EB1150A5}" destId="{AA593302-AE12-4392-9758-1F9A0CFD0602}" srcOrd="1" destOrd="0" presId="urn:microsoft.com/office/officeart/2005/8/layout/vList5"/>
    <dgm:cxn modelId="{D413D0B1-6DDA-48B5-B420-DDEB0E825B04}" type="presParOf" srcId="{ACDE29E0-4E1D-4892-8661-6C40EB1150A5}" destId="{CC97F690-142B-4F9B-AF7F-FF95872DB352}" srcOrd="2" destOrd="0" presId="urn:microsoft.com/office/officeart/2005/8/layout/vList5"/>
    <dgm:cxn modelId="{7CCAF765-0123-49D2-AD17-CF11AAD4EFC6}" type="presParOf" srcId="{CC97F690-142B-4F9B-AF7F-FF95872DB352}" destId="{66D0C88A-929E-42AC-83B3-18E2C4690013}" srcOrd="0" destOrd="0" presId="urn:microsoft.com/office/officeart/2005/8/layout/vList5"/>
    <dgm:cxn modelId="{2FF0D533-3E25-4A87-8FB4-4A7EFCB30B9F}" type="presParOf" srcId="{ACDE29E0-4E1D-4892-8661-6C40EB1150A5}" destId="{57D1C56F-F3C7-4AA9-9308-041F1B4B6192}" srcOrd="3" destOrd="0" presId="urn:microsoft.com/office/officeart/2005/8/layout/vList5"/>
    <dgm:cxn modelId="{4542AB1B-551C-4F13-BE34-BC4259F188BF}" type="presParOf" srcId="{ACDE29E0-4E1D-4892-8661-6C40EB1150A5}" destId="{292D54A3-F88B-416A-8766-9F1D6B6EAED3}" srcOrd="4" destOrd="0" presId="urn:microsoft.com/office/officeart/2005/8/layout/vList5"/>
    <dgm:cxn modelId="{4754C0A9-3DEA-4A87-8F83-DDEF374BDE4A}" type="presParOf" srcId="{292D54A3-F88B-416A-8766-9F1D6B6EAED3}" destId="{4306E06B-CAD0-466B-B125-788CCBC1365A}" srcOrd="0" destOrd="0" presId="urn:microsoft.com/office/officeart/2005/8/layout/vList5"/>
    <dgm:cxn modelId="{728B871C-08DC-4803-A0BA-32649787C494}" type="presParOf" srcId="{ACDE29E0-4E1D-4892-8661-6C40EB1150A5}" destId="{D65E1946-2106-4E66-A643-BAC37DD996D0}" srcOrd="5" destOrd="0" presId="urn:microsoft.com/office/officeart/2005/8/layout/vList5"/>
    <dgm:cxn modelId="{38E73D5D-ACB4-45EE-9775-EDA187FB7BE7}" type="presParOf" srcId="{ACDE29E0-4E1D-4892-8661-6C40EB1150A5}" destId="{38D8A7A5-BD83-4717-BCB2-CAE7D278BEC8}" srcOrd="6" destOrd="0" presId="urn:microsoft.com/office/officeart/2005/8/layout/vList5"/>
    <dgm:cxn modelId="{9B7D5912-F942-44A6-ABBC-CEFBEEE1FACB}" type="presParOf" srcId="{38D8A7A5-BD83-4717-BCB2-CAE7D278BEC8}" destId="{8556D8EB-A95C-4AB1-B43E-71C51981DA2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21ACD-8623-4F26-AE63-6672650E4CBE}">
      <dsp:nvSpPr>
        <dsp:cNvPr id="0" name=""/>
        <dsp:cNvSpPr/>
      </dsp:nvSpPr>
      <dsp:spPr>
        <a:xfrm>
          <a:off x="0" y="0"/>
          <a:ext cx="4326494" cy="63180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1. Connecting</a:t>
          </a:r>
        </a:p>
      </dsp:txBody>
      <dsp:txXfrm>
        <a:off x="30842" y="30842"/>
        <a:ext cx="4264810" cy="570116"/>
      </dsp:txXfrm>
    </dsp:sp>
    <dsp:sp modelId="{BCAB1666-515E-43A1-B3B7-8CE4F6E7615D}">
      <dsp:nvSpPr>
        <dsp:cNvPr id="0" name=""/>
        <dsp:cNvSpPr/>
      </dsp:nvSpPr>
      <dsp:spPr>
        <a:xfrm>
          <a:off x="0" y="692847"/>
          <a:ext cx="6559169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Connecting to Dynamics 365 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PowerBI.com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PBI Desktop</a:t>
          </a:r>
        </a:p>
      </dsp:txBody>
      <dsp:txXfrm>
        <a:off x="0" y="692847"/>
        <a:ext cx="6559169" cy="1033964"/>
      </dsp:txXfrm>
    </dsp:sp>
    <dsp:sp modelId="{86082052-80A9-43A2-A035-F48B71DB2DFB}">
      <dsp:nvSpPr>
        <dsp:cNvPr id="0" name=""/>
        <dsp:cNvSpPr/>
      </dsp:nvSpPr>
      <dsp:spPr>
        <a:xfrm>
          <a:off x="0" y="1699535"/>
          <a:ext cx="4508117" cy="63180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2. Creating</a:t>
          </a:r>
        </a:p>
      </dsp:txBody>
      <dsp:txXfrm>
        <a:off x="30842" y="1730377"/>
        <a:ext cx="4446433" cy="570116"/>
      </dsp:txXfrm>
    </dsp:sp>
    <dsp:sp modelId="{39B2F676-237D-40BC-B988-8E989A2B2B3D}">
      <dsp:nvSpPr>
        <dsp:cNvPr id="0" name=""/>
        <dsp:cNvSpPr/>
      </dsp:nvSpPr>
      <dsp:spPr>
        <a:xfrm>
          <a:off x="0" y="2358612"/>
          <a:ext cx="6559169" cy="68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kern="1200" dirty="0">
              <a:latin typeface="Arial" panose="020B0604020202020204" pitchFamily="34" charset="0"/>
              <a:cs typeface="Arial" panose="020B0604020202020204" pitchFamily="34" charset="0"/>
            </a:rPr>
            <a:t>Power BI Visuals / Apps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kern="1200" dirty="0">
              <a:latin typeface="Arial" panose="020B0604020202020204" pitchFamily="34" charset="0"/>
              <a:cs typeface="Arial" panose="020B0604020202020204" pitchFamily="34" charset="0"/>
            </a:rPr>
            <a:t>Data sets / Reports / Dashboards</a:t>
          </a:r>
        </a:p>
      </dsp:txBody>
      <dsp:txXfrm>
        <a:off x="0" y="2358612"/>
        <a:ext cx="6559169" cy="684652"/>
      </dsp:txXfrm>
    </dsp:sp>
    <dsp:sp modelId="{2ADE25F8-7700-42BA-AFB0-BFFE8FED8E54}">
      <dsp:nvSpPr>
        <dsp:cNvPr id="0" name=""/>
        <dsp:cNvSpPr/>
      </dsp:nvSpPr>
      <dsp:spPr>
        <a:xfrm>
          <a:off x="0" y="3098345"/>
          <a:ext cx="4507986" cy="63180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 Sharing / Security</a:t>
          </a:r>
        </a:p>
      </dsp:txBody>
      <dsp:txXfrm>
        <a:off x="30842" y="3129187"/>
        <a:ext cx="4446302" cy="570116"/>
      </dsp:txXfrm>
    </dsp:sp>
    <dsp:sp modelId="{F3A14011-D1AB-4C5B-BAC4-B861241DCB23}">
      <dsp:nvSpPr>
        <dsp:cNvPr id="0" name=""/>
        <dsp:cNvSpPr/>
      </dsp:nvSpPr>
      <dsp:spPr>
        <a:xfrm>
          <a:off x="0" y="3761451"/>
          <a:ext cx="6559169" cy="68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Sharing with other users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Row level Security</a:t>
          </a:r>
        </a:p>
      </dsp:txBody>
      <dsp:txXfrm>
        <a:off x="0" y="3761451"/>
        <a:ext cx="6559169" cy="684652"/>
      </dsp:txXfrm>
    </dsp:sp>
    <dsp:sp modelId="{19CB30A9-8F5A-4A40-8D25-10BABEDACF16}">
      <dsp:nvSpPr>
        <dsp:cNvPr id="0" name=""/>
        <dsp:cNvSpPr/>
      </dsp:nvSpPr>
      <dsp:spPr>
        <a:xfrm>
          <a:off x="14003" y="4435839"/>
          <a:ext cx="4508051" cy="6318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4. Embedding</a:t>
          </a:r>
        </a:p>
      </dsp:txBody>
      <dsp:txXfrm>
        <a:off x="44845" y="4466681"/>
        <a:ext cx="4446367" cy="570116"/>
      </dsp:txXfrm>
    </dsp:sp>
    <dsp:sp modelId="{051D44DE-B8F6-4A20-B3E0-04C5A075E1E1}">
      <dsp:nvSpPr>
        <dsp:cNvPr id="0" name=""/>
        <dsp:cNvSpPr/>
      </dsp:nvSpPr>
      <dsp:spPr>
        <a:xfrm>
          <a:off x="0" y="5052565"/>
          <a:ext cx="6559169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Embedding in Dynamics 365 (CE / Portals)</a:t>
          </a:r>
        </a:p>
      </dsp:txBody>
      <dsp:txXfrm>
        <a:off x="0" y="5052565"/>
        <a:ext cx="6559169" cy="44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0846A-20A4-4896-ADFC-265FCD30D57B}">
      <dsp:nvSpPr>
        <dsp:cNvPr id="0" name=""/>
        <dsp:cNvSpPr/>
      </dsp:nvSpPr>
      <dsp:spPr>
        <a:xfrm>
          <a:off x="83726" y="0"/>
          <a:ext cx="4629583" cy="462958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F0985-A09A-4B0C-BACF-BFBECA4480AF}">
      <dsp:nvSpPr>
        <dsp:cNvPr id="0" name=""/>
        <dsp:cNvSpPr/>
      </dsp:nvSpPr>
      <dsp:spPr>
        <a:xfrm>
          <a:off x="523536" y="439810"/>
          <a:ext cx="1805537" cy="1805537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User authentication – It uses Azure Active Directory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Except connections to SQL Server Analysis Services using on premise data gateway</a:t>
          </a:r>
        </a:p>
      </dsp:txBody>
      <dsp:txXfrm>
        <a:off x="611675" y="527949"/>
        <a:ext cx="1629259" cy="1629259"/>
      </dsp:txXfrm>
    </dsp:sp>
    <dsp:sp modelId="{BA966FAD-E0B9-4EB6-A3AE-1C1E36602FF8}">
      <dsp:nvSpPr>
        <dsp:cNvPr id="0" name=""/>
        <dsp:cNvSpPr/>
      </dsp:nvSpPr>
      <dsp:spPr>
        <a:xfrm>
          <a:off x="2467961" y="439810"/>
          <a:ext cx="1805537" cy="1805537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</a:rPr>
            <a:t>Sharing of Dataset, Report or Dashboard – Also gives access to the corresponding Data</a:t>
          </a:r>
        </a:p>
      </dsp:txBody>
      <dsp:txXfrm>
        <a:off x="2556100" y="527949"/>
        <a:ext cx="1629259" cy="1629259"/>
      </dsp:txXfrm>
    </dsp:sp>
    <dsp:sp modelId="{82F545FF-01AD-421D-8894-82B5C15BE90D}">
      <dsp:nvSpPr>
        <dsp:cNvPr id="0" name=""/>
        <dsp:cNvSpPr/>
      </dsp:nvSpPr>
      <dsp:spPr>
        <a:xfrm>
          <a:off x="523536" y="2384235"/>
          <a:ext cx="1805537" cy="1805537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Power BI and Dynamics 365 – Do NOT have the same security access rights and privileges</a:t>
          </a:r>
        </a:p>
      </dsp:txBody>
      <dsp:txXfrm>
        <a:off x="611675" y="2472374"/>
        <a:ext cx="1629259" cy="1629259"/>
      </dsp:txXfrm>
    </dsp:sp>
    <dsp:sp modelId="{80BA37ED-D079-4596-8E78-25A1B3F7392B}">
      <dsp:nvSpPr>
        <dsp:cNvPr id="0" name=""/>
        <dsp:cNvSpPr/>
      </dsp:nvSpPr>
      <dsp:spPr>
        <a:xfrm>
          <a:off x="2467961" y="2384235"/>
          <a:ext cx="1805537" cy="180553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Power BI – Has Row Level Security – Configured in Desktop</a:t>
          </a:r>
        </a:p>
      </dsp:txBody>
      <dsp:txXfrm>
        <a:off x="2556100" y="2472374"/>
        <a:ext cx="1629259" cy="1629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C2160-B7AC-4141-B5A1-7CBBCDFAC920}">
      <dsp:nvSpPr>
        <dsp:cNvPr id="0" name=""/>
        <dsp:cNvSpPr/>
      </dsp:nvSpPr>
      <dsp:spPr>
        <a:xfrm>
          <a:off x="53575" y="725010"/>
          <a:ext cx="3352910" cy="1214120"/>
        </a:xfrm>
        <a:prstGeom prst="roundRect">
          <a:avLst/>
        </a:prstGeom>
        <a:solidFill>
          <a:srgbClr val="FFFF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License – Power BI pro or premium</a:t>
          </a:r>
        </a:p>
      </dsp:txBody>
      <dsp:txXfrm>
        <a:off x="112843" y="784278"/>
        <a:ext cx="3234374" cy="1095584"/>
      </dsp:txXfrm>
    </dsp:sp>
    <dsp:sp modelId="{66D0C88A-929E-42AC-83B3-18E2C4690013}">
      <dsp:nvSpPr>
        <dsp:cNvPr id="0" name=""/>
        <dsp:cNvSpPr/>
      </dsp:nvSpPr>
      <dsp:spPr>
        <a:xfrm>
          <a:off x="5538534" y="805531"/>
          <a:ext cx="3352910" cy="1214120"/>
        </a:xfrm>
        <a:prstGeom prst="roundRect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Security – Different security constructs</a:t>
          </a:r>
        </a:p>
      </dsp:txBody>
      <dsp:txXfrm>
        <a:off x="5597802" y="864799"/>
        <a:ext cx="3234374" cy="1095584"/>
      </dsp:txXfrm>
    </dsp:sp>
    <dsp:sp modelId="{4306E06B-CAD0-466B-B125-788CCBC1365A}">
      <dsp:nvSpPr>
        <dsp:cNvPr id="0" name=""/>
        <dsp:cNvSpPr/>
      </dsp:nvSpPr>
      <dsp:spPr>
        <a:xfrm>
          <a:off x="71849" y="2529946"/>
          <a:ext cx="3352910" cy="1214120"/>
        </a:xfrm>
        <a:prstGeom prst="round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Dashboard – Personal only</a:t>
          </a:r>
        </a:p>
      </dsp:txBody>
      <dsp:txXfrm>
        <a:off x="131117" y="2589214"/>
        <a:ext cx="3234374" cy="1095584"/>
      </dsp:txXfrm>
    </dsp:sp>
    <dsp:sp modelId="{8556D8EB-A95C-4AB1-B43E-71C51981DA2D}">
      <dsp:nvSpPr>
        <dsp:cNvPr id="0" name=""/>
        <dsp:cNvSpPr/>
      </dsp:nvSpPr>
      <dsp:spPr>
        <a:xfrm>
          <a:off x="5553287" y="2522115"/>
          <a:ext cx="3352910" cy="1214120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AI / ML using Azure Data Lake – with Power BI Premium </a:t>
          </a:r>
        </a:p>
      </dsp:txBody>
      <dsp:txXfrm>
        <a:off x="5612555" y="2581383"/>
        <a:ext cx="3234374" cy="1095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2/27/2020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2/27/2020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4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9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9F544E-B128-45BD-A667-4D88889C70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4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9F544E-B128-45BD-A667-4D88889C70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98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7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9F544E-B128-45BD-A667-4D88889C70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3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9F544E-B128-45BD-A667-4D88889C70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78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4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6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56332B-ABA6-42AA-AC82-5D2272D149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1804" y="4725144"/>
            <a:ext cx="3168352" cy="11521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25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C52ABB-A9AD-490A-98D8-9BEF02AD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423278C-DEEC-4EB6-AA4B-60AD43D2E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8788" y="1437773"/>
            <a:ext cx="2379430" cy="9144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9533676-264C-4431-8212-EDE8195B18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78788" y="367721"/>
            <a:ext cx="2376264" cy="914400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1A119C9-16B3-4EE6-917F-1575307EA6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70476" y="2352173"/>
            <a:ext cx="2379430" cy="9144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1A3733C4-1096-4E5D-B8E5-86FA84C627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982" y="2347981"/>
            <a:ext cx="2379430" cy="91440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58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ran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4" y="291069"/>
            <a:ext cx="5377084" cy="1793104"/>
          </a:xfrm>
          <a:noFill/>
        </p:spPr>
        <p:txBody>
          <a:bodyPr lIns="182880" tIns="146304" rIns="182880" bIns="146304" anchor="t" anchorCtr="0"/>
          <a:lstStyle>
            <a:lvl1pPr>
              <a:defRPr sz="5880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3195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CFAF-B583-426A-8F90-1564E868EF2E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FF9-7AA6-4E24-9B83-47C32618E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18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26" r:id="rId13"/>
    <p:sldLayoutId id="214748378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customer-engagement/portals/set-up-power-bi-integration#enable-power-bi-embedded-servi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powerapps/maker/canvas-apps/powerapps-custom-visual" TargetMode="External"/><Relationship Id="rId4" Type="http://schemas.openxmlformats.org/officeDocument/2006/relationships/hyperlink" Target="https://docs.microsoft.com/en-us/powerapps/maker/model-driven-apps/embed-powerbi-report-in-system-for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7981" y="520700"/>
            <a:ext cx="10512862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A5D66-359B-4DAE-841B-C4C7F32431CA}"/>
              </a:ext>
            </a:extLst>
          </p:cNvPr>
          <p:cNvSpPr txBox="1"/>
          <p:nvPr/>
        </p:nvSpPr>
        <p:spPr>
          <a:xfrm>
            <a:off x="621804" y="4941168"/>
            <a:ext cx="3168352" cy="56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Mihir Shah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D4FF5A-18C2-4040-90A4-8BD1AD71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052736"/>
            <a:ext cx="2295120" cy="229512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F5E10BF-6B79-4B53-B7B1-EA5045544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1052736"/>
            <a:ext cx="2295120" cy="2295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DAD9CF-53AA-42B4-97EF-36E57F561B34}"/>
              </a:ext>
            </a:extLst>
          </p:cNvPr>
          <p:cNvSpPr/>
          <p:nvPr/>
        </p:nvSpPr>
        <p:spPr>
          <a:xfrm>
            <a:off x="3115440" y="2200296"/>
            <a:ext cx="609282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400"/>
            <a:r>
              <a:rPr lang="en-US" sz="2800" dirty="0"/>
              <a:t>Power BI with Dynamics 365</a:t>
            </a:r>
          </a:p>
          <a:p>
            <a:pPr algn="ctr" defTabSz="914400"/>
            <a:r>
              <a:rPr lang="en-US" sz="2800" dirty="0"/>
              <a:t>- Mihir Shah MCSA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0D562-A2D2-43B2-8EFF-DD84CE1E9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11" y="4006850"/>
            <a:ext cx="11094672" cy="23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2127-2CC8-4B1E-83D6-6D7BE206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Power BI to Personal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95DB6F-39C5-4E08-8083-7C354DD16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228" y="1718018"/>
            <a:ext cx="7201251" cy="3900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2D20EB-9D02-4F37-87FC-B0A25E796C29}"/>
              </a:ext>
            </a:extLst>
          </p:cNvPr>
          <p:cNvSpPr txBox="1"/>
          <p:nvPr/>
        </p:nvSpPr>
        <p:spPr>
          <a:xfrm>
            <a:off x="837982" y="1916832"/>
            <a:ext cx="3024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Power BI personal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 personal dashboard with team /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88C20-D9C0-4E29-8E58-BF03AC5F24BC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9968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0542-92C3-4799-A8FE-E112BB9D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Power BI report to an entity form in D365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9C627D-9066-48E1-B2D0-323A61206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52" y="1628800"/>
            <a:ext cx="7090026" cy="417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10E29-7C1D-4BB1-AEA3-F02F457FADC1}"/>
              </a:ext>
            </a:extLst>
          </p:cNvPr>
          <p:cNvSpPr txBox="1"/>
          <p:nvPr/>
        </p:nvSpPr>
        <p:spPr>
          <a:xfrm>
            <a:off x="693812" y="184482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XRM Tool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 XML Manager plugin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29A370-1DE2-41E9-9EF2-554789934A1E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1361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7CC8-65CC-4ECF-B0EB-68A25E13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Insights from data in Power BI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3AD76-38B0-4F3C-BDF8-E2BA3C2F5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034" y="1825625"/>
            <a:ext cx="6950756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96925-C7C0-40AA-9F88-752F36C1878E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237602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270B-5249-4045-8CF6-76A42EC9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348880"/>
            <a:ext cx="10512862" cy="1325563"/>
          </a:xfrm>
        </p:spPr>
        <p:txBody>
          <a:bodyPr/>
          <a:lstStyle/>
          <a:p>
            <a:pPr algn="ctr"/>
            <a:r>
              <a:rPr lang="en-US" dirty="0"/>
              <a:t>Power BI with Dynamics 365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C3F64-044B-42B0-83D5-CC8AAB0FB27F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28862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93FF-F0E4-4903-B775-3ACBFB94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the Portal </a:t>
            </a:r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59A2F0-AFF1-4E0E-B9FE-34192697C95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4" r="15976" b="2764"/>
          <a:stretch/>
        </p:blipFill>
        <p:spPr bwMode="auto">
          <a:xfrm>
            <a:off x="2826060" y="1825625"/>
            <a:ext cx="6536704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177E4-28FF-4063-BAA9-79334D261C71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338744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257FDC-A765-42BD-8176-EA510F69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249" y="1484784"/>
            <a:ext cx="9792326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34115F-5C40-461F-9D95-4A36CEA861DB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E004EC-C60D-455A-87FA-4F4D60DF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US" dirty="0"/>
              <a:t>Enable visualization &amp; embedded service</a:t>
            </a:r>
          </a:p>
        </p:txBody>
      </p:sp>
    </p:spTree>
    <p:extLst>
      <p:ext uri="{BB962C8B-B14F-4D97-AF65-F5344CB8AC3E}">
        <p14:creationId xmlns:p14="http://schemas.microsoft.com/office/powerpoint/2010/main" val="41768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D33D-6962-4939-824C-B58BE878D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188640"/>
            <a:ext cx="10512862" cy="1325563"/>
          </a:xfrm>
        </p:spPr>
        <p:txBody>
          <a:bodyPr/>
          <a:lstStyle/>
          <a:p>
            <a:r>
              <a:rPr lang="en-US" dirty="0"/>
              <a:t>Select workspace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24E468-404B-481D-AF9D-EEC367375F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5616" r="15503" b="13880"/>
          <a:stretch/>
        </p:blipFill>
        <p:spPr bwMode="auto">
          <a:xfrm>
            <a:off x="2719296" y="1196752"/>
            <a:ext cx="6750231" cy="46672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D7E2C9-3F13-4123-984A-FAEB18828EA3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7584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1F87-445A-40F6-8A0A-F0D14D54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Azure security group and add Portal App ID as member of the group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EFCA3F-48EB-42D0-BBF8-B3F365CE8F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916833"/>
            <a:ext cx="5760640" cy="309634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AAD0A2-659D-4B5A-99AB-BBBD56FD7A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916833"/>
            <a:ext cx="5256584" cy="2952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13C88-A576-48D6-A5FB-6B79F5C18A26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35446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4844-4167-40E2-BF20-AE74C6D0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security group to Power BI admin portal 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5203C-8049-4D88-A8BA-BF07C11CC7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21040"/>
            <a:ext cx="4320480" cy="405623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186EB3-ECD8-4D9E-BE32-C4B0A8CBE6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64806"/>
            <a:ext cx="4788535" cy="4140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5EEE82-FE92-438C-A8A8-13EA5F32FD96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8675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C204-4155-47BB-ABA0-5A26994A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page for Power BI in Portal</a:t>
            </a:r>
          </a:p>
        </p:txBody>
      </p:sp>
      <p:pic>
        <p:nvPicPr>
          <p:cNvPr id="4" name="Content Placeholder 3" descr="A picture containing screenshot, monitor&#10;&#10;Description automatically generated">
            <a:extLst>
              <a:ext uri="{FF2B5EF4-FFF2-40B4-BE49-F238E27FC236}">
                <a16:creationId xmlns:a16="http://schemas.microsoft.com/office/drawing/2014/main" id="{0D4166AE-8B7E-4119-AE29-312298D3AA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1842856"/>
            <a:ext cx="4104456" cy="398803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E3BDE-88FF-4555-AF5E-7B45327E6C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42856"/>
            <a:ext cx="2088232" cy="38904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EC5A50-9FBE-4E5B-86E1-4C32E7E7D6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41" y="1891673"/>
            <a:ext cx="3888432" cy="3890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EA2CA-F723-45D6-94AC-53F223A53275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48413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60" y="629266"/>
            <a:ext cx="5125695" cy="1676603"/>
          </a:xfrm>
        </p:spPr>
        <p:txBody>
          <a:bodyPr>
            <a:normAutofit/>
          </a:bodyPr>
          <a:lstStyle/>
          <a:p>
            <a:r>
              <a:rPr lang="en-US" dirty="0"/>
              <a:t>Speaker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761" y="2438400"/>
            <a:ext cx="5125693" cy="3785419"/>
          </a:xfrm>
        </p:spPr>
        <p:txBody>
          <a:bodyPr>
            <a:normAutofit fontScale="92500"/>
          </a:bodyPr>
          <a:lstStyle/>
          <a:p>
            <a:r>
              <a:rPr lang="en-US" dirty="0"/>
              <a:t>Mihir Shah</a:t>
            </a:r>
          </a:p>
          <a:p>
            <a:r>
              <a:rPr lang="en-US" dirty="0"/>
              <a:t>Solutions Architect - IBM</a:t>
            </a:r>
          </a:p>
          <a:p>
            <a:r>
              <a:rPr lang="en-US" dirty="0"/>
              <a:t>@</a:t>
            </a:r>
            <a:r>
              <a:rPr lang="en-US" dirty="0" err="1"/>
              <a:t>mihircrm</a:t>
            </a:r>
            <a:endParaRPr lang="en-US" dirty="0"/>
          </a:p>
          <a:p>
            <a:r>
              <a:rPr lang="en-US" dirty="0"/>
              <a:t>Blog – 365withoutcode.blogspot.com</a:t>
            </a:r>
          </a:p>
          <a:p>
            <a:endParaRPr lang="en-US" dirty="0"/>
          </a:p>
          <a:p>
            <a:r>
              <a:rPr lang="en-US" dirty="0"/>
              <a:t>Love visiting National Parks along with family - camping and RV trips</a:t>
            </a:r>
          </a:p>
          <a:p>
            <a:endParaRPr lang="en-US" dirty="0"/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810784B-B895-4F1E-9A23-8A539916F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46" y="1940623"/>
            <a:ext cx="2007121" cy="2016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FA86B-182B-446A-9653-EBE127B2385C}"/>
              </a:ext>
            </a:extLst>
          </p:cNvPr>
          <p:cNvSpPr txBox="1"/>
          <p:nvPr/>
        </p:nvSpPr>
        <p:spPr>
          <a:xfrm>
            <a:off x="0" y="6525344"/>
            <a:ext cx="1214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2-29-2020</a:t>
            </a:r>
          </a:p>
        </p:txBody>
      </p:sp>
      <p:pic>
        <p:nvPicPr>
          <p:cNvPr id="11" name="Picture 10" descr="A view of a mountain&#10;&#10;Description automatically generated">
            <a:extLst>
              <a:ext uri="{FF2B5EF4-FFF2-40B4-BE49-F238E27FC236}">
                <a16:creationId xmlns:a16="http://schemas.microsoft.com/office/drawing/2014/main" id="{3D9F4F46-E5FA-4255-8BD4-88C9874B5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11" y="5058472"/>
            <a:ext cx="4739337" cy="12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3709-8577-4BE7-8617-377E677C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Power BI report in Portal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8479C9-F4AF-4D49-89E8-7C8D2E2673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90689"/>
            <a:ext cx="5472608" cy="4351338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000D37-29D6-4534-92CC-C7AA49E5DE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84" y="1654434"/>
            <a:ext cx="547260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63E8-9804-4071-8352-D766861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in Portals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F88A6-8A1B-4344-BEA3-8E4EB4607E4D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3021F0-715E-4D10-AE73-BD88A9C26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1227" y="1340768"/>
            <a:ext cx="7498100" cy="48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95AA-20C2-4958-823D-5B6F7623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766218"/>
            <a:ext cx="10512862" cy="1325563"/>
          </a:xfrm>
        </p:spPr>
        <p:txBody>
          <a:bodyPr/>
          <a:lstStyle/>
          <a:p>
            <a:pPr algn="ctr"/>
            <a:r>
              <a:rPr lang="en-US" dirty="0"/>
              <a:t>Power BI in Portals -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9972E9-4973-44D6-BFE3-242F37ECB380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2081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43CE-8D8B-4BC1-9260-3C6349D6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&amp; Power Apps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15A5F-74BB-46CA-89DC-1DAE6BCB1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245"/>
          <a:stretch/>
        </p:blipFill>
        <p:spPr>
          <a:xfrm>
            <a:off x="1989955" y="1690689"/>
            <a:ext cx="2366161" cy="4042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E5610-DD3C-4853-866E-04283FFF1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13"/>
          <a:stretch/>
        </p:blipFill>
        <p:spPr>
          <a:xfrm>
            <a:off x="7599137" y="2050728"/>
            <a:ext cx="2987885" cy="3322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5E1F8-394D-4589-9A44-8FE220DBD284}"/>
              </a:ext>
            </a:extLst>
          </p:cNvPr>
          <p:cNvSpPr txBox="1"/>
          <p:nvPr/>
        </p:nvSpPr>
        <p:spPr>
          <a:xfrm>
            <a:off x="1485900" y="5877272"/>
            <a:ext cx="28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App in Power 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6E4D0-54D5-4D98-8DB0-FEE81966A1A1}"/>
              </a:ext>
            </a:extLst>
          </p:cNvPr>
          <p:cNvSpPr txBox="1"/>
          <p:nvPr/>
        </p:nvSpPr>
        <p:spPr>
          <a:xfrm>
            <a:off x="7832285" y="5733254"/>
            <a:ext cx="266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BI in Power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6EC3-4209-4C76-BF39-FBE4B9205DAE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29099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A342-B8A4-4CE7-A7C0-48C46644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03" y="1012633"/>
            <a:ext cx="7630125" cy="5216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Security - Power BI &amp; Dynamics 365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498E61-C9B5-4A81-B433-67A54865D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798921"/>
              </p:ext>
            </p:extLst>
          </p:nvPr>
        </p:nvGraphicFramePr>
        <p:xfrm>
          <a:off x="3502124" y="1628800"/>
          <a:ext cx="4797035" cy="462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13B62A-F858-48CE-BB99-EDAB73D7EEE8}"/>
              </a:ext>
            </a:extLst>
          </p:cNvPr>
          <p:cNvSpPr txBox="1"/>
          <p:nvPr/>
        </p:nvSpPr>
        <p:spPr>
          <a:xfrm>
            <a:off x="1845940" y="476672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Security when using Power BI with Dynamics 365 / Power Apps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B8CCF-3142-4B39-8E22-854E0A47F820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415426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A3C0-CE9D-4100-9E83-11754366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B93F49-F31A-4812-97F2-40C04F1CE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39421"/>
              </p:ext>
            </p:extLst>
          </p:nvPr>
        </p:nvGraphicFramePr>
        <p:xfrm>
          <a:off x="1437592" y="1628800"/>
          <a:ext cx="9313639" cy="5043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314C380-5BFC-4676-A052-FF8AAA80C9F9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8756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5FFB-7370-4A09-8E06-2BBBF14D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72EE6-8A2D-4AB6-A709-4B1351FC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484784"/>
            <a:ext cx="10955994" cy="45295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References 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Embedding Power BI dashboard in Portals </a:t>
            </a:r>
            <a:r>
              <a:rPr lang="en-US" sz="2000" dirty="0"/>
              <a:t>– </a:t>
            </a:r>
            <a:r>
              <a:rPr lang="en-US" sz="2000" dirty="0">
                <a:hlinkClick r:id="rId3"/>
              </a:rPr>
              <a:t>https://docs.microsoft.com/en-us/dynamics365/customer-engagement/portals/set-up-power-bi-integration#enable-power-bi-embedded-service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Embed Power BI dashboard in a Dynamics 365 form </a:t>
            </a:r>
            <a:r>
              <a:rPr lang="en-US" sz="2000" dirty="0"/>
              <a:t>- </a:t>
            </a:r>
            <a:r>
              <a:rPr lang="en-US" sz="2000" dirty="0">
                <a:hlinkClick r:id="rId4"/>
              </a:rPr>
              <a:t>https://docs.microsoft.com/en-us/powerapps/maker/model-driven-apps/embed-powerbi-report-in-system-form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Power Apps and Power BI </a:t>
            </a:r>
            <a:r>
              <a:rPr lang="en-US" sz="2000" dirty="0"/>
              <a:t>- </a:t>
            </a:r>
            <a:r>
              <a:rPr lang="en-US" sz="2000" dirty="0">
                <a:hlinkClick r:id="rId5"/>
              </a:rPr>
              <a:t>https://docs.microsoft.com/en-us/powerapps/maker/canvas-apps/powerapps-custom-visual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92DCB-C445-4BCE-9B8D-A65557871556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3726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2AAD-9891-458E-819E-04010831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615EE-9F4C-462E-A378-BD8ED942D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6312"/>
            <a:ext cx="10512425" cy="226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563100-781D-4CC1-A030-49A0045AFC66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23492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58C0-7F2D-4844-B551-E87CEABD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963877"/>
            <a:ext cx="3298596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Power BI with Dynamics 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6F00-1454-4108-A3A1-356F146A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35" y="963877"/>
            <a:ext cx="6376108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Dynamics 365 / Power Apps</a:t>
            </a:r>
          </a:p>
          <a:p>
            <a:r>
              <a:rPr lang="en-US" sz="2400" dirty="0">
                <a:highlight>
                  <a:srgbClr val="00FFFF"/>
                </a:highlight>
              </a:rPr>
              <a:t>Portals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Performance</a:t>
            </a:r>
          </a:p>
          <a:p>
            <a:r>
              <a:rPr lang="en-US" sz="2400" dirty="0">
                <a:highlight>
                  <a:srgbClr val="FF0000"/>
                </a:highlight>
              </a:rPr>
              <a:t> Security considerations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C97C91-297E-42C9-BFAD-62BB05652F61}"/>
              </a:ext>
            </a:extLst>
          </p:cNvPr>
          <p:cNvSpPr/>
          <p:nvPr/>
        </p:nvSpPr>
        <p:spPr>
          <a:xfrm>
            <a:off x="1" y="6516052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1533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A6DDF0-E25D-473D-B576-44C2EADC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Power BI – The UI for BI (&amp;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48AC6-F33E-4033-A6AE-CA7B26FE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610" y="2494400"/>
            <a:ext cx="3426390" cy="3281321"/>
          </a:xfrm>
        </p:spPr>
        <p:txBody>
          <a:bodyPr vert="horz" lIns="91416" tIns="45708" rIns="91416" bIns="45708" rtlCol="0">
            <a:normAutofit/>
          </a:bodyPr>
          <a:lstStyle/>
          <a:p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To create, share and consume visual business insights from data</a:t>
            </a:r>
          </a:p>
          <a:p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Connectors for multiple sources of data</a:t>
            </a:r>
          </a:p>
          <a:p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AI powered data modelling (with </a:t>
            </a:r>
            <a:r>
              <a:rPr lang="en-US" sz="1999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 Premium)  </a:t>
            </a:r>
          </a:p>
          <a:p>
            <a:endParaRPr lang="en-US" sz="1999" dirty="0"/>
          </a:p>
          <a:p>
            <a:endParaRPr lang="en-US" sz="1999" dirty="0"/>
          </a:p>
          <a:p>
            <a:pPr marL="457063" lvl="1"/>
            <a:endParaRPr lang="en-US" sz="1999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8F5043-FAB4-4FDB-8766-BC4FB00E6487}"/>
              </a:ext>
            </a:extLst>
          </p:cNvPr>
          <p:cNvSpPr txBox="1">
            <a:spLocks/>
          </p:cNvSpPr>
          <p:nvPr/>
        </p:nvSpPr>
        <p:spPr>
          <a:xfrm>
            <a:off x="8515754" y="2430388"/>
            <a:ext cx="3196868" cy="4362708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service</a:t>
            </a:r>
          </a:p>
          <a:p>
            <a:pPr marL="22853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 data in Azure Blob</a:t>
            </a:r>
          </a:p>
          <a:p>
            <a:pPr marL="457063" lvl="1" indent="-228531" defTabSz="914126"/>
            <a:endParaRPr lang="en-US" sz="1999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3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/ Apps</a:t>
            </a:r>
          </a:p>
          <a:p>
            <a:pPr marL="685594" lvl="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marL="685594" lvl="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Visualizations</a:t>
            </a:r>
          </a:p>
          <a:p>
            <a:pPr marL="685594" lvl="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</a:t>
            </a:r>
          </a:p>
          <a:p>
            <a:pPr marL="685594" lvl="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</a:p>
          <a:p>
            <a:pPr marL="685594" lvl="1" indent="-228531" defTabSz="914126"/>
            <a:r>
              <a:rPr lang="en-US" sz="199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pPr marL="0" indent="-228531" defTabSz="914126"/>
            <a:endParaRPr lang="en-US" sz="1999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CAF1D-CB87-4A88-92B9-7F411C0C5A78}"/>
              </a:ext>
            </a:extLst>
          </p:cNvPr>
          <p:cNvSpPr txBox="1"/>
          <p:nvPr/>
        </p:nvSpPr>
        <p:spPr>
          <a:xfrm>
            <a:off x="692993" y="2430388"/>
            <a:ext cx="2816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PowerBI.com Service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Mobile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 Server (on-premise)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76923B-6469-45A5-B4FE-F47A5357BB9C}"/>
              </a:ext>
            </a:extLst>
          </p:cNvPr>
          <p:cNvSpPr/>
          <p:nvPr/>
        </p:nvSpPr>
        <p:spPr>
          <a:xfrm>
            <a:off x="1" y="642376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30376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65CD3E-810D-4C27-8381-166BA9D4F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616138"/>
              </p:ext>
            </p:extLst>
          </p:nvPr>
        </p:nvGraphicFramePr>
        <p:xfrm>
          <a:off x="941191" y="1196752"/>
          <a:ext cx="10306439" cy="4877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714">
                  <a:extLst>
                    <a:ext uri="{9D8B030D-6E8A-4147-A177-3AD203B41FA5}">
                      <a16:colId xmlns:a16="http://schemas.microsoft.com/office/drawing/2014/main" val="4078980838"/>
                    </a:ext>
                  </a:extLst>
                </a:gridCol>
                <a:gridCol w="1725903">
                  <a:extLst>
                    <a:ext uri="{9D8B030D-6E8A-4147-A177-3AD203B41FA5}">
                      <a16:colId xmlns:a16="http://schemas.microsoft.com/office/drawing/2014/main" val="3590701554"/>
                    </a:ext>
                  </a:extLst>
                </a:gridCol>
                <a:gridCol w="3059936">
                  <a:extLst>
                    <a:ext uri="{9D8B030D-6E8A-4147-A177-3AD203B41FA5}">
                      <a16:colId xmlns:a16="http://schemas.microsoft.com/office/drawing/2014/main" val="2312906374"/>
                    </a:ext>
                  </a:extLst>
                </a:gridCol>
                <a:gridCol w="2564886">
                  <a:extLst>
                    <a:ext uri="{9D8B030D-6E8A-4147-A177-3AD203B41FA5}">
                      <a16:colId xmlns:a16="http://schemas.microsoft.com/office/drawing/2014/main" val="3026927609"/>
                    </a:ext>
                  </a:extLst>
                </a:gridCol>
              </a:tblGrid>
              <a:tr h="415899">
                <a:tc>
                  <a:txBody>
                    <a:bodyPr/>
                    <a:lstStyle/>
                    <a:p>
                      <a:r>
                        <a:rPr lang="en-US" sz="19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Premium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275169816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Visuals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1566033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Visuals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2303937629"/>
                  </a:ext>
                </a:extLst>
              </a:tr>
              <a:tr h="699465"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View shared visuals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2297293792"/>
                  </a:ext>
                </a:extLst>
              </a:tr>
              <a:tr h="699465"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size (each)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GB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GB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GB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98519706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Storage (max)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GB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GB per user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TB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153265500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Shared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Shared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Dedicated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327750700"/>
                  </a:ext>
                </a:extLst>
              </a:tr>
              <a:tr h="699465">
                <a:tc>
                  <a:txBody>
                    <a:bodyPr/>
                    <a:lstStyle/>
                    <a:p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auto refresh daily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4120576644"/>
                  </a:ext>
                </a:extLst>
              </a:tr>
              <a:tr h="699465"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$9.99 per user per month</a:t>
                      </a:r>
                    </a:p>
                  </a:txBody>
                  <a:tcPr marL="94522" marR="94522" marT="47261" marB="472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 at @$4,995.00</a:t>
                      </a:r>
                    </a:p>
                  </a:txBody>
                  <a:tcPr marL="94522" marR="94522" marT="47261" marB="47261"/>
                </a:tc>
                <a:extLst>
                  <a:ext uri="{0D108BD9-81ED-4DB2-BD59-A6C34878D82A}">
                    <a16:rowId xmlns:a16="http://schemas.microsoft.com/office/drawing/2014/main" val="30275971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B8FCB45-6206-43D0-9151-1A8104CBE3CC}"/>
              </a:ext>
            </a:extLst>
          </p:cNvPr>
          <p:cNvSpPr txBox="1">
            <a:spLocks/>
          </p:cNvSpPr>
          <p:nvPr/>
        </p:nvSpPr>
        <p:spPr>
          <a:xfrm>
            <a:off x="837980" y="116632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BI licensing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68E48-CD62-41E0-AE0C-E3D80DE504E1}"/>
              </a:ext>
            </a:extLst>
          </p:cNvPr>
          <p:cNvSpPr/>
          <p:nvPr/>
        </p:nvSpPr>
        <p:spPr>
          <a:xfrm>
            <a:off x="1" y="642376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01-24-2020</a:t>
            </a:r>
          </a:p>
        </p:txBody>
      </p:sp>
    </p:spTree>
    <p:extLst>
      <p:ext uri="{BB962C8B-B14F-4D97-AF65-F5344CB8AC3E}">
        <p14:creationId xmlns:p14="http://schemas.microsoft.com/office/powerpoint/2010/main" val="39792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F6D8-602C-433A-9495-4124B688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068960"/>
            <a:ext cx="3240360" cy="100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80"/>
                </a:highlight>
              </a:rPr>
              <a:t>The process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8F7FC7-2872-457D-BD06-F37F09B43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639808"/>
              </p:ext>
            </p:extLst>
          </p:nvPr>
        </p:nvGraphicFramePr>
        <p:xfrm>
          <a:off x="5734372" y="679157"/>
          <a:ext cx="6559170" cy="5499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120B940-5868-4CBF-8E46-256E539ADFBE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28934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9133-001D-493E-A3C6-8C85CF7F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Connect</a:t>
            </a:r>
            <a:r>
              <a:rPr lang="en-US" dirty="0"/>
              <a:t> Power BI to Dynamics 365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D09D-28A4-49AD-B327-5ED2EDC56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882414"/>
            <a:ext cx="4576683" cy="3198287"/>
          </a:xfrm>
        </p:spPr>
        <p:txBody>
          <a:bodyPr anchor="t">
            <a:normAutofit fontScale="92500" lnSpcReduction="10000"/>
          </a:bodyPr>
          <a:lstStyle/>
          <a:p>
            <a:pPr marL="514196" indent="-514196">
              <a:buFont typeface="+mj-lt"/>
              <a:buAutoNum type="arabicPeriod"/>
            </a:pPr>
            <a:r>
              <a:rPr lang="en-US" sz="2399" dirty="0">
                <a:solidFill>
                  <a:schemeClr val="tx1"/>
                </a:solidFill>
              </a:rPr>
              <a:t>Enable in System Settings – Reporting tab</a:t>
            </a:r>
          </a:p>
          <a:p>
            <a:pPr marL="514196" indent="-514196">
              <a:buFont typeface="+mj-lt"/>
              <a:buAutoNum type="arabicPeriod"/>
            </a:pPr>
            <a:endParaRPr lang="en-US" sz="1999" dirty="0">
              <a:solidFill>
                <a:schemeClr val="tx1"/>
              </a:solidFill>
            </a:endParaRPr>
          </a:p>
          <a:p>
            <a:pPr marL="514196" indent="-514196">
              <a:buFont typeface="+mj-lt"/>
              <a:buAutoNum type="arabicPeriod"/>
            </a:pPr>
            <a:endParaRPr lang="en-US" sz="1999" dirty="0">
              <a:solidFill>
                <a:schemeClr val="tx1"/>
              </a:solidFill>
            </a:endParaRPr>
          </a:p>
          <a:p>
            <a:pPr marL="514196" indent="-514196">
              <a:buFont typeface="+mj-lt"/>
              <a:buAutoNum type="arabicPeriod"/>
            </a:pPr>
            <a:endParaRPr lang="en-US" sz="1999" dirty="0">
              <a:solidFill>
                <a:schemeClr val="tx1"/>
              </a:solidFill>
            </a:endParaRPr>
          </a:p>
          <a:p>
            <a:pPr marL="514196" indent="-514196">
              <a:buFont typeface="+mj-lt"/>
              <a:buAutoNum type="arabicPeriod"/>
            </a:pPr>
            <a:r>
              <a:rPr lang="en-US" sz="2399" dirty="0">
                <a:solidFill>
                  <a:schemeClr val="tx1"/>
                </a:solidFill>
              </a:rPr>
              <a:t>Power BI Desktop – Requires Web API and user information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Settings &gt; Customizations &gt; Developer resources</a:t>
            </a:r>
          </a:p>
          <a:p>
            <a:pPr lvl="1"/>
            <a:endParaRPr lang="en-US" sz="1999" dirty="0">
              <a:solidFill>
                <a:srgbClr val="FFFFFF"/>
              </a:solidFill>
            </a:endParaRPr>
          </a:p>
          <a:p>
            <a:pPr marL="514196" indent="-514196">
              <a:buFont typeface="+mj-lt"/>
              <a:buAutoNum type="arabicPeriod"/>
            </a:pPr>
            <a:endParaRPr lang="en-US" sz="1999" dirty="0">
              <a:solidFill>
                <a:srgbClr val="FFFFFF"/>
              </a:solidFill>
            </a:endParaRPr>
          </a:p>
          <a:p>
            <a:endParaRPr lang="en-US" sz="1999" dirty="0">
              <a:solidFill>
                <a:srgbClr val="FFFFFF"/>
              </a:solidFill>
            </a:endParaRPr>
          </a:p>
          <a:p>
            <a:endParaRPr lang="en-US" sz="1999" dirty="0">
              <a:solidFill>
                <a:srgbClr val="FFFFFF"/>
              </a:solidFill>
            </a:endParaRPr>
          </a:p>
          <a:p>
            <a:pPr lvl="1"/>
            <a:endParaRPr lang="en-US" sz="1999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666D7D-A84C-4160-9170-B7A574B62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22" y="4606128"/>
            <a:ext cx="4165228" cy="82263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54B428-8B0A-4EAD-81A7-5D0D736F5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22" y="2985627"/>
            <a:ext cx="5115078" cy="67774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91D77E-4CA2-4374-ACB6-985AFCF65BE8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01-24-2020</a:t>
            </a:r>
          </a:p>
        </p:txBody>
      </p:sp>
    </p:spTree>
    <p:extLst>
      <p:ext uri="{BB962C8B-B14F-4D97-AF65-F5344CB8AC3E}">
        <p14:creationId xmlns:p14="http://schemas.microsoft.com/office/powerpoint/2010/main" val="40888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2356-F9CC-4302-8C8E-7D350B7D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Connect </a:t>
            </a:r>
            <a:r>
              <a:rPr lang="en-US" dirty="0"/>
              <a:t>options – Get Data 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24F46-8F6E-4E9C-965C-33C7E6486F64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25EAD-BE94-4783-835D-A9CBBDDE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1690689"/>
            <a:ext cx="3467100" cy="32194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94EEDC-951E-4F62-B1F5-C8209242B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931" y="1690689"/>
            <a:ext cx="53911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F7FB-2947-4D3D-BF72-EEDABD3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- Option sets in D365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52AE6-94C5-4E0D-812B-332E13CF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Platform connector brings in the Option Set display name</a:t>
            </a:r>
          </a:p>
          <a:p>
            <a:r>
              <a:rPr lang="en-US" dirty="0"/>
              <a:t>You can also use Dynamics 365 online / XRM Toolbox with Option Set Generator to work with option sets in Power BI</a:t>
            </a:r>
          </a:p>
          <a:p>
            <a:r>
              <a:rPr lang="en-US" dirty="0"/>
              <a:t>Multi-select option sets are not yet available to connect – Manually export to excel / csv and import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A59702-4B82-428D-BD59-FFF78D43A78D}"/>
              </a:ext>
            </a:extLst>
          </p:cNvPr>
          <p:cNvSpPr/>
          <p:nvPr/>
        </p:nvSpPr>
        <p:spPr>
          <a:xfrm>
            <a:off x="1" y="6444044"/>
            <a:ext cx="1218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Power BI with Dynamics 365						@</a:t>
            </a:r>
            <a:r>
              <a:rPr lang="en-US" b="1" dirty="0" err="1"/>
              <a:t>mihircrm</a:t>
            </a:r>
            <a:r>
              <a:rPr lang="en-US" b="1" dirty="0"/>
              <a:t>								02-29-2020</a:t>
            </a:r>
          </a:p>
        </p:txBody>
      </p:sp>
    </p:spTree>
    <p:extLst>
      <p:ext uri="{BB962C8B-B14F-4D97-AF65-F5344CB8AC3E}">
        <p14:creationId xmlns:p14="http://schemas.microsoft.com/office/powerpoint/2010/main" val="180205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744A40D559E74AAC10C34C870A3799" ma:contentTypeVersion="10" ma:contentTypeDescription="Create a new document." ma:contentTypeScope="" ma:versionID="d7a3ad5e5ae6dca8b6ec913d46a42209">
  <xsd:schema xmlns:xsd="http://www.w3.org/2001/XMLSchema" xmlns:xs="http://www.w3.org/2001/XMLSchema" xmlns:p="http://schemas.microsoft.com/office/2006/metadata/properties" xmlns:ns3="926cadf9-8f4a-4105-a4c5-f9aaf5c1ac7e" targetNamespace="http://schemas.microsoft.com/office/2006/metadata/properties" ma:root="true" ma:fieldsID="d02ac243a47c7ec308d18fd27ae4c253" ns3:_="">
    <xsd:import namespace="926cadf9-8f4a-4105-a4c5-f9aaf5c1ac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cadf9-8f4a-4105-a4c5-f9aaf5c1a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A183E0-B8B9-4624-8EAA-1840C7AA1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6cadf9-8f4a-4105-a4c5-f9aaf5c1a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99DB-AB41-4415-9A33-DCA138AB40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DDC8E1-A505-41A3-B4FF-08A7BB4FE0EC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926cadf9-8f4a-4105-a4c5-f9aaf5c1ac7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769</Words>
  <Application>Microsoft Office PowerPoint</Application>
  <PresentationFormat>Custom</PresentationFormat>
  <Paragraphs>171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Palatino Linotype</vt:lpstr>
      <vt:lpstr>Segoe UI Light</vt:lpstr>
      <vt:lpstr>Wingdings</vt:lpstr>
      <vt:lpstr>Office Theme</vt:lpstr>
      <vt:lpstr>PowerPoint Presentation</vt:lpstr>
      <vt:lpstr>Speaker Profile</vt:lpstr>
      <vt:lpstr>Power BI with Dynamics 365</vt:lpstr>
      <vt:lpstr>Power BI – The UI for BI (&amp; AI)</vt:lpstr>
      <vt:lpstr>PowerPoint Presentation</vt:lpstr>
      <vt:lpstr>The process </vt:lpstr>
      <vt:lpstr>Connect Power BI to Dynamics 365 </vt:lpstr>
      <vt:lpstr>Connect options – Get Data &gt;</vt:lpstr>
      <vt:lpstr>Tip - Option sets in D365</vt:lpstr>
      <vt:lpstr>Add Power BI to Personal dashboard</vt:lpstr>
      <vt:lpstr>Add Power BI report to an entity form in D365</vt:lpstr>
      <vt:lpstr>AI Insights from data in Power BI</vt:lpstr>
      <vt:lpstr>Power BI with Dynamics 365  Demo</vt:lpstr>
      <vt:lpstr>Manage the Portal </vt:lpstr>
      <vt:lpstr>Enable visualization &amp; embedded service</vt:lpstr>
      <vt:lpstr>Select workspace</vt:lpstr>
      <vt:lpstr>Setup Azure security group and add Portal App ID as member of the group</vt:lpstr>
      <vt:lpstr>Add security group to Power BI admin portal </vt:lpstr>
      <vt:lpstr>Create a new page for Power BI in Portal</vt:lpstr>
      <vt:lpstr>Embed Power BI report in Portal</vt:lpstr>
      <vt:lpstr>Power BI in Portals</vt:lpstr>
      <vt:lpstr>Power BI in Portals - demo</vt:lpstr>
      <vt:lpstr>Power BI &amp; Power Apps</vt:lpstr>
      <vt:lpstr>Security - Power BI &amp; Dynamics 365</vt:lpstr>
      <vt:lpstr>Takeaways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SHAH</dc:creator>
  <cp:lastModifiedBy>MIHIR SHAH</cp:lastModifiedBy>
  <cp:revision>26</cp:revision>
  <dcterms:created xsi:type="dcterms:W3CDTF">2020-01-23T15:23:41Z</dcterms:created>
  <dcterms:modified xsi:type="dcterms:W3CDTF">2020-02-27T21:49:44Z</dcterms:modified>
</cp:coreProperties>
</file>